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heme/themeOverride7.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3"/>
  </p:notesMasterIdLst>
  <p:sldIdLst>
    <p:sldId id="257" r:id="rId2"/>
    <p:sldId id="258" r:id="rId3"/>
    <p:sldId id="318" r:id="rId4"/>
    <p:sldId id="317" r:id="rId5"/>
    <p:sldId id="265" r:id="rId6"/>
    <p:sldId id="266" r:id="rId7"/>
    <p:sldId id="267" r:id="rId8"/>
    <p:sldId id="268" r:id="rId9"/>
    <p:sldId id="269" r:id="rId10"/>
    <p:sldId id="271" r:id="rId11"/>
    <p:sldId id="272" r:id="rId12"/>
    <p:sldId id="273" r:id="rId13"/>
    <p:sldId id="274" r:id="rId14"/>
    <p:sldId id="275" r:id="rId15"/>
    <p:sldId id="276" r:id="rId16"/>
    <p:sldId id="277" r:id="rId17"/>
    <p:sldId id="278" r:id="rId18"/>
    <p:sldId id="279" r:id="rId19"/>
    <p:sldId id="280" r:id="rId20"/>
    <p:sldId id="281" r:id="rId21"/>
    <p:sldId id="282" r:id="rId22"/>
    <p:sldId id="284" r:id="rId23"/>
    <p:sldId id="285" r:id="rId24"/>
    <p:sldId id="288" r:id="rId25"/>
    <p:sldId id="289" r:id="rId26"/>
    <p:sldId id="290" r:id="rId27"/>
    <p:sldId id="291" r:id="rId28"/>
    <p:sldId id="292" r:id="rId29"/>
    <p:sldId id="293" r:id="rId30"/>
    <p:sldId id="294" r:id="rId31"/>
    <p:sldId id="295" r:id="rId32"/>
    <p:sldId id="296" r:id="rId33"/>
    <p:sldId id="297" r:id="rId34"/>
    <p:sldId id="298" r:id="rId35"/>
    <p:sldId id="299" r:id="rId36"/>
    <p:sldId id="300" r:id="rId37"/>
    <p:sldId id="301" r:id="rId38"/>
    <p:sldId id="303" r:id="rId39"/>
    <p:sldId id="305" r:id="rId40"/>
    <p:sldId id="306" r:id="rId41"/>
    <p:sldId id="307" r:id="rId42"/>
    <p:sldId id="308" r:id="rId43"/>
    <p:sldId id="309" r:id="rId44"/>
    <p:sldId id="310" r:id="rId45"/>
    <p:sldId id="311" r:id="rId46"/>
    <p:sldId id="312" r:id="rId47"/>
    <p:sldId id="313" r:id="rId48"/>
    <p:sldId id="314" r:id="rId49"/>
    <p:sldId id="315" r:id="rId50"/>
    <p:sldId id="316" r:id="rId51"/>
    <p:sldId id="287" r:id="rId5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3" d="100"/>
          <a:sy n="83" d="100"/>
        </p:scale>
        <p:origin x="658"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02976F5-0DC2-4503-A8D9-7CB405C35CE8}" type="datetimeFigureOut">
              <a:rPr lang="en-US" smtClean="0"/>
              <a:t>4/14/2022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4227849-5ADB-424C-B6AF-67ECF6742250}" type="slidenum">
              <a:rPr lang="en-US" smtClean="0"/>
              <a:t>‹#›</a:t>
            </a:fld>
            <a:endParaRPr lang="en-US"/>
          </a:p>
        </p:txBody>
      </p:sp>
    </p:spTree>
    <p:extLst>
      <p:ext uri="{BB962C8B-B14F-4D97-AF65-F5344CB8AC3E}">
        <p14:creationId xmlns:p14="http://schemas.microsoft.com/office/powerpoint/2010/main" val="16455032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a:noFill/>
        </p:spPr>
        <p:txBody>
          <a:bodyPr/>
          <a:lstStyle>
            <a:lvl1pPr defTabSz="930275" eaLnBrk="0" hangingPunct="0">
              <a:spcBef>
                <a:spcPct val="30000"/>
              </a:spcBef>
              <a:defRPr sz="1200">
                <a:solidFill>
                  <a:schemeClr val="tx1"/>
                </a:solidFill>
                <a:latin typeface="Times New Roman" pitchFamily="18" charset="0"/>
              </a:defRPr>
            </a:lvl1pPr>
            <a:lvl2pPr marL="742950" indent="-285750" defTabSz="930275" eaLnBrk="0" hangingPunct="0">
              <a:spcBef>
                <a:spcPct val="30000"/>
              </a:spcBef>
              <a:defRPr sz="1200">
                <a:solidFill>
                  <a:schemeClr val="tx1"/>
                </a:solidFill>
                <a:latin typeface="Times New Roman" pitchFamily="18" charset="0"/>
              </a:defRPr>
            </a:lvl2pPr>
            <a:lvl3pPr marL="1143000" indent="-228600" defTabSz="930275" eaLnBrk="0" hangingPunct="0">
              <a:spcBef>
                <a:spcPct val="30000"/>
              </a:spcBef>
              <a:defRPr sz="1200">
                <a:solidFill>
                  <a:schemeClr val="tx1"/>
                </a:solidFill>
                <a:latin typeface="Times New Roman" pitchFamily="18" charset="0"/>
              </a:defRPr>
            </a:lvl3pPr>
            <a:lvl4pPr marL="1600200" indent="-228600" defTabSz="930275" eaLnBrk="0" hangingPunct="0">
              <a:spcBef>
                <a:spcPct val="30000"/>
              </a:spcBef>
              <a:defRPr sz="1200">
                <a:solidFill>
                  <a:schemeClr val="tx1"/>
                </a:solidFill>
                <a:latin typeface="Times New Roman" pitchFamily="18" charset="0"/>
              </a:defRPr>
            </a:lvl4pPr>
            <a:lvl5pPr marL="2057400" indent="-228600" defTabSz="930275" eaLnBrk="0" hangingPunct="0">
              <a:spcBef>
                <a:spcPct val="30000"/>
              </a:spcBef>
              <a:defRPr sz="1200">
                <a:solidFill>
                  <a:schemeClr val="tx1"/>
                </a:solidFill>
                <a:latin typeface="Times New Roman" pitchFamily="18" charset="0"/>
              </a:defRPr>
            </a:lvl5pPr>
            <a:lvl6pPr marL="2514600" indent="-228600" defTabSz="930275" eaLnBrk="0" fontAlgn="base" hangingPunct="0">
              <a:spcBef>
                <a:spcPct val="30000"/>
              </a:spcBef>
              <a:spcAft>
                <a:spcPct val="0"/>
              </a:spcAft>
              <a:defRPr sz="1200">
                <a:solidFill>
                  <a:schemeClr val="tx1"/>
                </a:solidFill>
                <a:latin typeface="Times New Roman" pitchFamily="18" charset="0"/>
              </a:defRPr>
            </a:lvl6pPr>
            <a:lvl7pPr marL="2971800" indent="-228600" defTabSz="930275" eaLnBrk="0" fontAlgn="base" hangingPunct="0">
              <a:spcBef>
                <a:spcPct val="30000"/>
              </a:spcBef>
              <a:spcAft>
                <a:spcPct val="0"/>
              </a:spcAft>
              <a:defRPr sz="1200">
                <a:solidFill>
                  <a:schemeClr val="tx1"/>
                </a:solidFill>
                <a:latin typeface="Times New Roman" pitchFamily="18" charset="0"/>
              </a:defRPr>
            </a:lvl7pPr>
            <a:lvl8pPr marL="3429000" indent="-228600" defTabSz="930275" eaLnBrk="0" fontAlgn="base" hangingPunct="0">
              <a:spcBef>
                <a:spcPct val="30000"/>
              </a:spcBef>
              <a:spcAft>
                <a:spcPct val="0"/>
              </a:spcAft>
              <a:defRPr sz="1200">
                <a:solidFill>
                  <a:schemeClr val="tx1"/>
                </a:solidFill>
                <a:latin typeface="Times New Roman" pitchFamily="18" charset="0"/>
              </a:defRPr>
            </a:lvl8pPr>
            <a:lvl9pPr marL="3886200" indent="-228600" defTabSz="930275"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ADA87D86-D44A-4D17-872E-4C7D4E75767E}" type="slidenum">
              <a:rPr lang="de-DE" altLang="de-DE" smtClean="0">
                <a:latin typeface="Arial Narrow" pitchFamily="34" charset="0"/>
              </a:rPr>
              <a:pPr eaLnBrk="1" hangingPunct="1">
                <a:spcBef>
                  <a:spcPct val="0"/>
                </a:spcBef>
              </a:pPr>
              <a:t>1</a:t>
            </a:fld>
            <a:endParaRPr lang="de-DE" altLang="de-DE" smtClean="0">
              <a:latin typeface="Arial Narrow" pitchFamily="34" charset="0"/>
            </a:endParaRPr>
          </a:p>
        </p:txBody>
      </p:sp>
      <p:sp>
        <p:nvSpPr>
          <p:cNvPr id="76803" name="Rectangle 2"/>
          <p:cNvSpPr>
            <a:spLocks noGrp="1" noRot="1" noChangeAspect="1" noChangeArrowheads="1" noTextEdit="1"/>
          </p:cNvSpPr>
          <p:nvPr>
            <p:ph type="sldImg"/>
          </p:nvPr>
        </p:nvSpPr>
        <p:spPr>
          <a:ln/>
        </p:spPr>
      </p:sp>
      <p:sp>
        <p:nvSpPr>
          <p:cNvPr id="76804" name="Rectangle 3"/>
          <p:cNvSpPr>
            <a:spLocks noGrp="1" noChangeArrowheads="1"/>
          </p:cNvSpPr>
          <p:nvPr>
            <p:ph type="body" idx="1"/>
          </p:nvPr>
        </p:nvSpPr>
        <p:spPr>
          <a:noFill/>
        </p:spPr>
        <p:txBody>
          <a:bodyPr/>
          <a:lstStyle/>
          <a:p>
            <a:pPr eaLnBrk="1" hangingPunct="1"/>
            <a:endParaRPr lang="de-DE" altLang="de-DE" smtClean="0"/>
          </a:p>
        </p:txBody>
      </p:sp>
    </p:spTree>
    <p:extLst>
      <p:ext uri="{BB962C8B-B14F-4D97-AF65-F5344CB8AC3E}">
        <p14:creationId xmlns:p14="http://schemas.microsoft.com/office/powerpoint/2010/main" val="19135083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a:noFill/>
        </p:spPr>
        <p:txBody>
          <a:bodyPr/>
          <a:lstStyle>
            <a:lvl1pPr defTabSz="930275" eaLnBrk="0" hangingPunct="0">
              <a:spcBef>
                <a:spcPct val="30000"/>
              </a:spcBef>
              <a:defRPr sz="1200">
                <a:solidFill>
                  <a:schemeClr val="tx1"/>
                </a:solidFill>
                <a:latin typeface="Times New Roman" pitchFamily="18" charset="0"/>
              </a:defRPr>
            </a:lvl1pPr>
            <a:lvl2pPr marL="742950" indent="-285750" defTabSz="930275" eaLnBrk="0" hangingPunct="0">
              <a:spcBef>
                <a:spcPct val="30000"/>
              </a:spcBef>
              <a:defRPr sz="1200">
                <a:solidFill>
                  <a:schemeClr val="tx1"/>
                </a:solidFill>
                <a:latin typeface="Times New Roman" pitchFamily="18" charset="0"/>
              </a:defRPr>
            </a:lvl2pPr>
            <a:lvl3pPr marL="1143000" indent="-228600" defTabSz="930275" eaLnBrk="0" hangingPunct="0">
              <a:spcBef>
                <a:spcPct val="30000"/>
              </a:spcBef>
              <a:defRPr sz="1200">
                <a:solidFill>
                  <a:schemeClr val="tx1"/>
                </a:solidFill>
                <a:latin typeface="Times New Roman" pitchFamily="18" charset="0"/>
              </a:defRPr>
            </a:lvl3pPr>
            <a:lvl4pPr marL="1600200" indent="-228600" defTabSz="930275" eaLnBrk="0" hangingPunct="0">
              <a:spcBef>
                <a:spcPct val="30000"/>
              </a:spcBef>
              <a:defRPr sz="1200">
                <a:solidFill>
                  <a:schemeClr val="tx1"/>
                </a:solidFill>
                <a:latin typeface="Times New Roman" pitchFamily="18" charset="0"/>
              </a:defRPr>
            </a:lvl4pPr>
            <a:lvl5pPr marL="2057400" indent="-228600" defTabSz="930275" eaLnBrk="0" hangingPunct="0">
              <a:spcBef>
                <a:spcPct val="30000"/>
              </a:spcBef>
              <a:defRPr sz="1200">
                <a:solidFill>
                  <a:schemeClr val="tx1"/>
                </a:solidFill>
                <a:latin typeface="Times New Roman" pitchFamily="18" charset="0"/>
              </a:defRPr>
            </a:lvl5pPr>
            <a:lvl6pPr marL="2514600" indent="-228600" defTabSz="930275" eaLnBrk="0" fontAlgn="base" hangingPunct="0">
              <a:spcBef>
                <a:spcPct val="30000"/>
              </a:spcBef>
              <a:spcAft>
                <a:spcPct val="0"/>
              </a:spcAft>
              <a:defRPr sz="1200">
                <a:solidFill>
                  <a:schemeClr val="tx1"/>
                </a:solidFill>
                <a:latin typeface="Times New Roman" pitchFamily="18" charset="0"/>
              </a:defRPr>
            </a:lvl6pPr>
            <a:lvl7pPr marL="2971800" indent="-228600" defTabSz="930275" eaLnBrk="0" fontAlgn="base" hangingPunct="0">
              <a:spcBef>
                <a:spcPct val="30000"/>
              </a:spcBef>
              <a:spcAft>
                <a:spcPct val="0"/>
              </a:spcAft>
              <a:defRPr sz="1200">
                <a:solidFill>
                  <a:schemeClr val="tx1"/>
                </a:solidFill>
                <a:latin typeface="Times New Roman" pitchFamily="18" charset="0"/>
              </a:defRPr>
            </a:lvl7pPr>
            <a:lvl8pPr marL="3429000" indent="-228600" defTabSz="930275" eaLnBrk="0" fontAlgn="base" hangingPunct="0">
              <a:spcBef>
                <a:spcPct val="30000"/>
              </a:spcBef>
              <a:spcAft>
                <a:spcPct val="0"/>
              </a:spcAft>
              <a:defRPr sz="1200">
                <a:solidFill>
                  <a:schemeClr val="tx1"/>
                </a:solidFill>
                <a:latin typeface="Times New Roman" pitchFamily="18" charset="0"/>
              </a:defRPr>
            </a:lvl8pPr>
            <a:lvl9pPr marL="3886200" indent="-228600" defTabSz="930275"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00F4E597-98F3-4CA0-8272-37AD78E551C6}" type="slidenum">
              <a:rPr lang="de-DE" altLang="de-DE" smtClean="0">
                <a:latin typeface="Arial Narrow" pitchFamily="34" charset="0"/>
              </a:rPr>
              <a:pPr eaLnBrk="1" hangingPunct="1">
                <a:spcBef>
                  <a:spcPct val="0"/>
                </a:spcBef>
              </a:pPr>
              <a:t>2</a:t>
            </a:fld>
            <a:endParaRPr lang="de-DE" altLang="de-DE" smtClean="0">
              <a:latin typeface="Arial Narrow" pitchFamily="34" charset="0"/>
            </a:endParaRPr>
          </a:p>
        </p:txBody>
      </p:sp>
      <p:sp>
        <p:nvSpPr>
          <p:cNvPr id="77827" name="Rectangle 2"/>
          <p:cNvSpPr>
            <a:spLocks noGrp="1" noRot="1" noChangeAspect="1" noChangeArrowheads="1" noTextEdit="1"/>
          </p:cNvSpPr>
          <p:nvPr>
            <p:ph type="sldImg"/>
          </p:nvPr>
        </p:nvSpPr>
        <p:spPr>
          <a:ln/>
        </p:spPr>
      </p:sp>
      <p:sp>
        <p:nvSpPr>
          <p:cNvPr id="77828" name="Rectangle 3"/>
          <p:cNvSpPr>
            <a:spLocks noGrp="1" noChangeArrowheads="1"/>
          </p:cNvSpPr>
          <p:nvPr>
            <p:ph type="body" idx="1"/>
          </p:nvPr>
        </p:nvSpPr>
        <p:spPr>
          <a:noFill/>
        </p:spPr>
        <p:txBody>
          <a:bodyPr/>
          <a:lstStyle/>
          <a:p>
            <a:pPr eaLnBrk="1" hangingPunct="1"/>
            <a:endParaRPr lang="de-DE" altLang="de-DE" smtClean="0"/>
          </a:p>
        </p:txBody>
      </p:sp>
    </p:spTree>
    <p:extLst>
      <p:ext uri="{BB962C8B-B14F-4D97-AF65-F5344CB8AC3E}">
        <p14:creationId xmlns:p14="http://schemas.microsoft.com/office/powerpoint/2010/main" val="16894424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eaLnBrk="0" hangingPunct="0">
              <a:spcBef>
                <a:spcPct val="30000"/>
              </a:spcBef>
              <a:defRPr sz="1200">
                <a:solidFill>
                  <a:schemeClr val="tx1"/>
                </a:solidFill>
                <a:latin typeface="Times New Roman" pitchFamily="18" charset="0"/>
              </a:defRPr>
            </a:lvl1pPr>
            <a:lvl2pPr marL="742950" indent="-285750" defTabSz="930275" eaLnBrk="0" hangingPunct="0">
              <a:spcBef>
                <a:spcPct val="30000"/>
              </a:spcBef>
              <a:defRPr sz="1200">
                <a:solidFill>
                  <a:schemeClr val="tx1"/>
                </a:solidFill>
                <a:latin typeface="Times New Roman" pitchFamily="18" charset="0"/>
              </a:defRPr>
            </a:lvl2pPr>
            <a:lvl3pPr marL="1143000" indent="-228600" defTabSz="930275" eaLnBrk="0" hangingPunct="0">
              <a:spcBef>
                <a:spcPct val="30000"/>
              </a:spcBef>
              <a:defRPr sz="1200">
                <a:solidFill>
                  <a:schemeClr val="tx1"/>
                </a:solidFill>
                <a:latin typeface="Times New Roman" pitchFamily="18" charset="0"/>
              </a:defRPr>
            </a:lvl3pPr>
            <a:lvl4pPr marL="1600200" indent="-228600" defTabSz="930275" eaLnBrk="0" hangingPunct="0">
              <a:spcBef>
                <a:spcPct val="30000"/>
              </a:spcBef>
              <a:defRPr sz="1200">
                <a:solidFill>
                  <a:schemeClr val="tx1"/>
                </a:solidFill>
                <a:latin typeface="Times New Roman" pitchFamily="18" charset="0"/>
              </a:defRPr>
            </a:lvl4pPr>
            <a:lvl5pPr marL="2057400" indent="-228600" defTabSz="930275" eaLnBrk="0" hangingPunct="0">
              <a:spcBef>
                <a:spcPct val="30000"/>
              </a:spcBef>
              <a:defRPr sz="1200">
                <a:solidFill>
                  <a:schemeClr val="tx1"/>
                </a:solidFill>
                <a:latin typeface="Times New Roman" pitchFamily="18" charset="0"/>
              </a:defRPr>
            </a:lvl5pPr>
            <a:lvl6pPr marL="2514600" indent="-228600" defTabSz="930275" eaLnBrk="0" fontAlgn="base" hangingPunct="0">
              <a:spcBef>
                <a:spcPct val="30000"/>
              </a:spcBef>
              <a:spcAft>
                <a:spcPct val="0"/>
              </a:spcAft>
              <a:defRPr sz="1200">
                <a:solidFill>
                  <a:schemeClr val="tx1"/>
                </a:solidFill>
                <a:latin typeface="Times New Roman" pitchFamily="18" charset="0"/>
              </a:defRPr>
            </a:lvl6pPr>
            <a:lvl7pPr marL="2971800" indent="-228600" defTabSz="930275" eaLnBrk="0" fontAlgn="base" hangingPunct="0">
              <a:spcBef>
                <a:spcPct val="30000"/>
              </a:spcBef>
              <a:spcAft>
                <a:spcPct val="0"/>
              </a:spcAft>
              <a:defRPr sz="1200">
                <a:solidFill>
                  <a:schemeClr val="tx1"/>
                </a:solidFill>
                <a:latin typeface="Times New Roman" pitchFamily="18" charset="0"/>
              </a:defRPr>
            </a:lvl7pPr>
            <a:lvl8pPr marL="3429000" indent="-228600" defTabSz="930275" eaLnBrk="0" fontAlgn="base" hangingPunct="0">
              <a:spcBef>
                <a:spcPct val="30000"/>
              </a:spcBef>
              <a:spcAft>
                <a:spcPct val="0"/>
              </a:spcAft>
              <a:defRPr sz="1200">
                <a:solidFill>
                  <a:schemeClr val="tx1"/>
                </a:solidFill>
                <a:latin typeface="Times New Roman" pitchFamily="18" charset="0"/>
              </a:defRPr>
            </a:lvl8pPr>
            <a:lvl9pPr marL="3886200" indent="-228600" defTabSz="930275"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DE76D83D-7219-406B-BE4D-EA95A2F42D65}" type="slidenum">
              <a:rPr lang="en-US" altLang="de-DE" sz="1300" smtClean="0">
                <a:solidFill>
                  <a:prstClr val="black"/>
                </a:solidFill>
                <a:latin typeface="Times" pitchFamily="18" charset="0"/>
              </a:rPr>
              <a:pPr eaLnBrk="1" hangingPunct="1">
                <a:spcBef>
                  <a:spcPct val="0"/>
                </a:spcBef>
              </a:pPr>
              <a:t>37</a:t>
            </a:fld>
            <a:endParaRPr lang="en-US" altLang="de-DE" sz="1300" smtClean="0">
              <a:solidFill>
                <a:prstClr val="black"/>
              </a:solidFill>
              <a:latin typeface="Times" pitchFamily="18" charset="0"/>
            </a:endParaRPr>
          </a:p>
        </p:txBody>
      </p:sp>
      <p:sp>
        <p:nvSpPr>
          <p:cNvPr id="157699" name="Rectangle 2"/>
          <p:cNvSpPr>
            <a:spLocks noGrp="1" noRot="1" noChangeAspect="1" noChangeArrowheads="1" noTextEdit="1"/>
          </p:cNvSpPr>
          <p:nvPr>
            <p:ph type="sldImg"/>
          </p:nvPr>
        </p:nvSpPr>
        <p:spPr>
          <a:xfrm>
            <a:off x="88900" y="742950"/>
            <a:ext cx="6613525" cy="3721100"/>
          </a:xfrm>
          <a:ln/>
        </p:spPr>
      </p:sp>
      <p:sp>
        <p:nvSpPr>
          <p:cNvPr id="15770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hr-HR" altLang="de-DE" smtClean="0"/>
          </a:p>
        </p:txBody>
      </p:sp>
    </p:spTree>
    <p:extLst>
      <p:ext uri="{BB962C8B-B14F-4D97-AF65-F5344CB8AC3E}">
        <p14:creationId xmlns:p14="http://schemas.microsoft.com/office/powerpoint/2010/main" val="5192751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eaLnBrk="0" hangingPunct="0">
              <a:spcBef>
                <a:spcPct val="30000"/>
              </a:spcBef>
              <a:defRPr sz="1200">
                <a:solidFill>
                  <a:schemeClr val="tx1"/>
                </a:solidFill>
                <a:latin typeface="Times New Roman" pitchFamily="18" charset="0"/>
              </a:defRPr>
            </a:lvl1pPr>
            <a:lvl2pPr marL="742950" indent="-285750" defTabSz="930275" eaLnBrk="0" hangingPunct="0">
              <a:spcBef>
                <a:spcPct val="30000"/>
              </a:spcBef>
              <a:defRPr sz="1200">
                <a:solidFill>
                  <a:schemeClr val="tx1"/>
                </a:solidFill>
                <a:latin typeface="Times New Roman" pitchFamily="18" charset="0"/>
              </a:defRPr>
            </a:lvl2pPr>
            <a:lvl3pPr marL="1143000" indent="-228600" defTabSz="930275" eaLnBrk="0" hangingPunct="0">
              <a:spcBef>
                <a:spcPct val="30000"/>
              </a:spcBef>
              <a:defRPr sz="1200">
                <a:solidFill>
                  <a:schemeClr val="tx1"/>
                </a:solidFill>
                <a:latin typeface="Times New Roman" pitchFamily="18" charset="0"/>
              </a:defRPr>
            </a:lvl3pPr>
            <a:lvl4pPr marL="1600200" indent="-228600" defTabSz="930275" eaLnBrk="0" hangingPunct="0">
              <a:spcBef>
                <a:spcPct val="30000"/>
              </a:spcBef>
              <a:defRPr sz="1200">
                <a:solidFill>
                  <a:schemeClr val="tx1"/>
                </a:solidFill>
                <a:latin typeface="Times New Roman" pitchFamily="18" charset="0"/>
              </a:defRPr>
            </a:lvl4pPr>
            <a:lvl5pPr marL="2057400" indent="-228600" defTabSz="930275" eaLnBrk="0" hangingPunct="0">
              <a:spcBef>
                <a:spcPct val="30000"/>
              </a:spcBef>
              <a:defRPr sz="1200">
                <a:solidFill>
                  <a:schemeClr val="tx1"/>
                </a:solidFill>
                <a:latin typeface="Times New Roman" pitchFamily="18" charset="0"/>
              </a:defRPr>
            </a:lvl5pPr>
            <a:lvl6pPr marL="2514600" indent="-228600" defTabSz="930275" eaLnBrk="0" fontAlgn="base" hangingPunct="0">
              <a:spcBef>
                <a:spcPct val="30000"/>
              </a:spcBef>
              <a:spcAft>
                <a:spcPct val="0"/>
              </a:spcAft>
              <a:defRPr sz="1200">
                <a:solidFill>
                  <a:schemeClr val="tx1"/>
                </a:solidFill>
                <a:latin typeface="Times New Roman" pitchFamily="18" charset="0"/>
              </a:defRPr>
            </a:lvl6pPr>
            <a:lvl7pPr marL="2971800" indent="-228600" defTabSz="930275" eaLnBrk="0" fontAlgn="base" hangingPunct="0">
              <a:spcBef>
                <a:spcPct val="30000"/>
              </a:spcBef>
              <a:spcAft>
                <a:spcPct val="0"/>
              </a:spcAft>
              <a:defRPr sz="1200">
                <a:solidFill>
                  <a:schemeClr val="tx1"/>
                </a:solidFill>
                <a:latin typeface="Times New Roman" pitchFamily="18" charset="0"/>
              </a:defRPr>
            </a:lvl7pPr>
            <a:lvl8pPr marL="3429000" indent="-228600" defTabSz="930275" eaLnBrk="0" fontAlgn="base" hangingPunct="0">
              <a:spcBef>
                <a:spcPct val="30000"/>
              </a:spcBef>
              <a:spcAft>
                <a:spcPct val="0"/>
              </a:spcAft>
              <a:defRPr sz="1200">
                <a:solidFill>
                  <a:schemeClr val="tx1"/>
                </a:solidFill>
                <a:latin typeface="Times New Roman" pitchFamily="18" charset="0"/>
              </a:defRPr>
            </a:lvl8pPr>
            <a:lvl9pPr marL="3886200" indent="-228600" defTabSz="930275"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2D46B0CA-6677-446D-9BE0-E935E4629056}" type="slidenum">
              <a:rPr lang="en-US" altLang="de-DE" sz="1300" smtClean="0">
                <a:solidFill>
                  <a:prstClr val="black"/>
                </a:solidFill>
                <a:latin typeface="Times" pitchFamily="18" charset="0"/>
              </a:rPr>
              <a:pPr eaLnBrk="1" hangingPunct="1">
                <a:spcBef>
                  <a:spcPct val="0"/>
                </a:spcBef>
              </a:pPr>
              <a:t>43</a:t>
            </a:fld>
            <a:endParaRPr lang="en-US" altLang="de-DE" sz="1300" smtClean="0">
              <a:solidFill>
                <a:prstClr val="black"/>
              </a:solidFill>
              <a:latin typeface="Times" pitchFamily="18" charset="0"/>
            </a:endParaRPr>
          </a:p>
        </p:txBody>
      </p:sp>
      <p:sp>
        <p:nvSpPr>
          <p:cNvPr id="41987" name="Rectangle 2"/>
          <p:cNvSpPr>
            <a:spLocks noGrp="1" noRot="1" noChangeAspect="1" noChangeArrowheads="1" noTextEdit="1"/>
          </p:cNvSpPr>
          <p:nvPr>
            <p:ph type="sldImg"/>
          </p:nvPr>
        </p:nvSpPr>
        <p:spPr>
          <a:xfrm>
            <a:off x="88900" y="742950"/>
            <a:ext cx="6613525" cy="3721100"/>
          </a:xfrm>
          <a:ln/>
        </p:spPr>
      </p:sp>
      <p:sp>
        <p:nvSpPr>
          <p:cNvPr id="41988"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hr-HR" altLang="de-DE" smtClean="0"/>
          </a:p>
        </p:txBody>
      </p:sp>
    </p:spTree>
    <p:extLst>
      <p:ext uri="{BB962C8B-B14F-4D97-AF65-F5344CB8AC3E}">
        <p14:creationId xmlns:p14="http://schemas.microsoft.com/office/powerpoint/2010/main" val="24722367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2BDEF153-366D-4224-86A9-952BDB15372D}" type="datetime1">
              <a:rPr lang="en-US" smtClean="0"/>
              <a:t>4/14/2022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C6A6433-E183-4CEA-9077-9DD6B669D5DD}" type="slidenum">
              <a:rPr lang="en-US" smtClean="0"/>
              <a:t>‹#›</a:t>
            </a:fld>
            <a:endParaRPr lang="en-US"/>
          </a:p>
        </p:txBody>
      </p:sp>
    </p:spTree>
    <p:extLst>
      <p:ext uri="{BB962C8B-B14F-4D97-AF65-F5344CB8AC3E}">
        <p14:creationId xmlns:p14="http://schemas.microsoft.com/office/powerpoint/2010/main" val="10961177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7EF84D5-4009-4191-898E-0470E8020952}" type="datetime1">
              <a:rPr lang="en-US" smtClean="0"/>
              <a:t>4/14/2022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C6A6433-E183-4CEA-9077-9DD6B669D5DD}" type="slidenum">
              <a:rPr lang="en-US" smtClean="0"/>
              <a:t>‹#›</a:t>
            </a:fld>
            <a:endParaRPr lang="en-US"/>
          </a:p>
        </p:txBody>
      </p:sp>
    </p:spTree>
    <p:extLst>
      <p:ext uri="{BB962C8B-B14F-4D97-AF65-F5344CB8AC3E}">
        <p14:creationId xmlns:p14="http://schemas.microsoft.com/office/powerpoint/2010/main" val="37561290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F16A4C9-2442-465C-8A1C-AF0B6F2CEB31}" type="datetime1">
              <a:rPr lang="en-US" smtClean="0"/>
              <a:t>4/14/2022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C6A6433-E183-4CEA-9077-9DD6B669D5DD}" type="slidenum">
              <a:rPr lang="en-US" smtClean="0"/>
              <a:t>‹#›</a:t>
            </a:fld>
            <a:endParaRPr lang="en-US"/>
          </a:p>
        </p:txBody>
      </p:sp>
    </p:spTree>
    <p:extLst>
      <p:ext uri="{BB962C8B-B14F-4D97-AF65-F5344CB8AC3E}">
        <p14:creationId xmlns:p14="http://schemas.microsoft.com/office/powerpoint/2010/main" val="11234741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E732B0B-A85B-44A7-9918-268A52FC4416}" type="datetime1">
              <a:rPr lang="en-US" smtClean="0"/>
              <a:t>4/14/2022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C6A6433-E183-4CEA-9077-9DD6B669D5DD}" type="slidenum">
              <a:rPr lang="en-US" smtClean="0"/>
              <a:t>‹#›</a:t>
            </a:fld>
            <a:endParaRPr lang="en-US"/>
          </a:p>
        </p:txBody>
      </p:sp>
    </p:spTree>
    <p:extLst>
      <p:ext uri="{BB962C8B-B14F-4D97-AF65-F5344CB8AC3E}">
        <p14:creationId xmlns:p14="http://schemas.microsoft.com/office/powerpoint/2010/main" val="34108304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531BA9F7-82AF-4B83-8949-4B907D7557AE}" type="datetime1">
              <a:rPr lang="en-US" smtClean="0"/>
              <a:t>4/14/2022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C6A6433-E183-4CEA-9077-9DD6B669D5DD}" type="slidenum">
              <a:rPr lang="en-US" smtClean="0"/>
              <a:t>‹#›</a:t>
            </a:fld>
            <a:endParaRPr lang="en-US"/>
          </a:p>
        </p:txBody>
      </p:sp>
    </p:spTree>
    <p:extLst>
      <p:ext uri="{BB962C8B-B14F-4D97-AF65-F5344CB8AC3E}">
        <p14:creationId xmlns:p14="http://schemas.microsoft.com/office/powerpoint/2010/main" val="8874379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F5EA00BF-39B4-4CD8-957B-304C69C5774A}" type="datetime1">
              <a:rPr lang="en-US" smtClean="0"/>
              <a:t>4/14/2022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C6A6433-E183-4CEA-9077-9DD6B669D5DD}" type="slidenum">
              <a:rPr lang="en-US" smtClean="0"/>
              <a:t>‹#›</a:t>
            </a:fld>
            <a:endParaRPr lang="en-US"/>
          </a:p>
        </p:txBody>
      </p:sp>
    </p:spTree>
    <p:extLst>
      <p:ext uri="{BB962C8B-B14F-4D97-AF65-F5344CB8AC3E}">
        <p14:creationId xmlns:p14="http://schemas.microsoft.com/office/powerpoint/2010/main" val="39202145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D9D5004F-45DA-46A3-ADB5-967E8924E12D}" type="datetime1">
              <a:rPr lang="en-US" smtClean="0"/>
              <a:t>4/14/2022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C6A6433-E183-4CEA-9077-9DD6B669D5DD}" type="slidenum">
              <a:rPr lang="en-US" smtClean="0"/>
              <a:t>‹#›</a:t>
            </a:fld>
            <a:endParaRPr lang="en-US"/>
          </a:p>
        </p:txBody>
      </p:sp>
    </p:spTree>
    <p:extLst>
      <p:ext uri="{BB962C8B-B14F-4D97-AF65-F5344CB8AC3E}">
        <p14:creationId xmlns:p14="http://schemas.microsoft.com/office/powerpoint/2010/main" val="31349108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A7863FBA-EE26-4AB4-B099-E5DA5BCC3D49}" type="datetime1">
              <a:rPr lang="en-US" smtClean="0"/>
              <a:t>4/14/2022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C6A6433-E183-4CEA-9077-9DD6B669D5DD}" type="slidenum">
              <a:rPr lang="en-US" smtClean="0"/>
              <a:t>‹#›</a:t>
            </a:fld>
            <a:endParaRPr lang="en-US"/>
          </a:p>
        </p:txBody>
      </p:sp>
    </p:spTree>
    <p:extLst>
      <p:ext uri="{BB962C8B-B14F-4D97-AF65-F5344CB8AC3E}">
        <p14:creationId xmlns:p14="http://schemas.microsoft.com/office/powerpoint/2010/main" val="37752906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C957818-0893-4798-BA6D-A9766128A179}" type="datetime1">
              <a:rPr lang="en-US" smtClean="0"/>
              <a:t>4/14/2022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C6A6433-E183-4CEA-9077-9DD6B669D5DD}" type="slidenum">
              <a:rPr lang="en-US" smtClean="0"/>
              <a:t>‹#›</a:t>
            </a:fld>
            <a:endParaRPr lang="en-US"/>
          </a:p>
        </p:txBody>
      </p:sp>
    </p:spTree>
    <p:extLst>
      <p:ext uri="{BB962C8B-B14F-4D97-AF65-F5344CB8AC3E}">
        <p14:creationId xmlns:p14="http://schemas.microsoft.com/office/powerpoint/2010/main" val="34081061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E3543B87-F304-4A12-9246-85EE84CFF1E0}" type="datetime1">
              <a:rPr lang="en-US" smtClean="0"/>
              <a:t>4/14/2022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C6A6433-E183-4CEA-9077-9DD6B669D5DD}" type="slidenum">
              <a:rPr lang="en-US" smtClean="0"/>
              <a:t>‹#›</a:t>
            </a:fld>
            <a:endParaRPr lang="en-US"/>
          </a:p>
        </p:txBody>
      </p:sp>
    </p:spTree>
    <p:extLst>
      <p:ext uri="{BB962C8B-B14F-4D97-AF65-F5344CB8AC3E}">
        <p14:creationId xmlns:p14="http://schemas.microsoft.com/office/powerpoint/2010/main" val="35183842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C52FE057-66DF-4155-83FF-E7410DAF51C7}" type="datetime1">
              <a:rPr lang="en-US" smtClean="0"/>
              <a:t>4/14/2022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C6A6433-E183-4CEA-9077-9DD6B669D5DD}" type="slidenum">
              <a:rPr lang="en-US" smtClean="0"/>
              <a:t>‹#›</a:t>
            </a:fld>
            <a:endParaRPr lang="en-US"/>
          </a:p>
        </p:txBody>
      </p:sp>
    </p:spTree>
    <p:extLst>
      <p:ext uri="{BB962C8B-B14F-4D97-AF65-F5344CB8AC3E}">
        <p14:creationId xmlns:p14="http://schemas.microsoft.com/office/powerpoint/2010/main" val="8393045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0DED066-AB5D-4A30-821F-6850C22E74DB}" type="datetime1">
              <a:rPr lang="en-US" smtClean="0"/>
              <a:t>4/14/2022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C6A6433-E183-4CEA-9077-9DD6B669D5DD}" type="slidenum">
              <a:rPr lang="en-US" smtClean="0"/>
              <a:t>‹#›</a:t>
            </a:fld>
            <a:endParaRPr lang="en-US"/>
          </a:p>
        </p:txBody>
      </p:sp>
    </p:spTree>
    <p:extLst>
      <p:ext uri="{BB962C8B-B14F-4D97-AF65-F5344CB8AC3E}">
        <p14:creationId xmlns:p14="http://schemas.microsoft.com/office/powerpoint/2010/main" val="26502820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3.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Layout" Target="../slideLayouts/slideLayout2.xml"/><Relationship Id="rId1" Type="http://schemas.openxmlformats.org/officeDocument/2006/relationships/themeOverride" Target="../theme/themeOverride4.xml"/></Relationships>
</file>

<file path=ppt/slides/_rels/slide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youtu.be/rKQGkPszPgU" TargetMode="External"/><Relationship Id="rId1" Type="http://schemas.openxmlformats.org/officeDocument/2006/relationships/slideLayout" Target="../slideLayouts/slideLayout5.xml"/><Relationship Id="rId5" Type="http://schemas.openxmlformats.org/officeDocument/2006/relationships/image" Target="../media/image2.png"/><Relationship Id="rId4" Type="http://schemas.openxmlformats.org/officeDocument/2006/relationships/hyperlink" Target="https://youtube.com/playlist?list=PLdf-U83sN48MXs3EegQv2ripoBhLw6q6C"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slideLayout" Target="../slideLayouts/slideLayout2.xml"/><Relationship Id="rId1" Type="http://schemas.openxmlformats.org/officeDocument/2006/relationships/themeOverride" Target="../theme/themeOverride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slideLayout" Target="../slideLayouts/slideLayout2.xml"/><Relationship Id="rId1" Type="http://schemas.openxmlformats.org/officeDocument/2006/relationships/themeOverride" Target="../theme/themeOverride7.xml"/></Relationships>
</file>

<file path=ppt/slides/_rels/slide48.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2" name="Text Box 4"/>
          <p:cNvSpPr txBox="1">
            <a:spLocks noChangeArrowheads="1"/>
          </p:cNvSpPr>
          <p:nvPr/>
        </p:nvSpPr>
        <p:spPr bwMode="auto">
          <a:xfrm>
            <a:off x="2393253" y="4816038"/>
            <a:ext cx="185203" cy="4637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1400" b="1">
                <a:solidFill>
                  <a:schemeClr val="tx1"/>
                </a:solidFill>
                <a:latin typeface="Arial" charset="0"/>
              </a:defRPr>
            </a:lvl1pPr>
            <a:lvl2pPr marL="742950" indent="-285750" eaLnBrk="0" hangingPunct="0">
              <a:defRPr sz="1400" b="1">
                <a:solidFill>
                  <a:schemeClr val="tx1"/>
                </a:solidFill>
                <a:latin typeface="Arial" charset="0"/>
              </a:defRPr>
            </a:lvl2pPr>
            <a:lvl3pPr marL="1143000" indent="-228600" eaLnBrk="0" hangingPunct="0">
              <a:defRPr sz="1400" b="1">
                <a:solidFill>
                  <a:schemeClr val="tx1"/>
                </a:solidFill>
                <a:latin typeface="Arial" charset="0"/>
              </a:defRPr>
            </a:lvl3pPr>
            <a:lvl4pPr marL="1600200" indent="-228600" eaLnBrk="0" hangingPunct="0">
              <a:defRPr sz="1400" b="1">
                <a:solidFill>
                  <a:schemeClr val="tx1"/>
                </a:solidFill>
                <a:latin typeface="Arial" charset="0"/>
              </a:defRPr>
            </a:lvl4pPr>
            <a:lvl5pPr marL="2057400" indent="-228600" eaLnBrk="0" hangingPunct="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pPr eaLnBrk="1" hangingPunct="1"/>
            <a:endParaRPr lang="de-DE" altLang="de-DE" sz="2406" b="0">
              <a:latin typeface="Arial Narrow" pitchFamily="34" charset="0"/>
            </a:endParaRPr>
          </a:p>
        </p:txBody>
      </p:sp>
      <p:sp>
        <p:nvSpPr>
          <p:cNvPr id="27653" name="Text Box 8"/>
          <p:cNvSpPr txBox="1">
            <a:spLocks noChangeArrowheads="1"/>
          </p:cNvSpPr>
          <p:nvPr/>
        </p:nvSpPr>
        <p:spPr bwMode="auto">
          <a:xfrm>
            <a:off x="2182832" y="1779356"/>
            <a:ext cx="7826336" cy="7711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1400" b="1">
                <a:solidFill>
                  <a:schemeClr val="tx1"/>
                </a:solidFill>
                <a:latin typeface="Arial" charset="0"/>
              </a:defRPr>
            </a:lvl1pPr>
            <a:lvl2pPr marL="742950" indent="-285750" eaLnBrk="0" hangingPunct="0">
              <a:defRPr sz="1400" b="1">
                <a:solidFill>
                  <a:schemeClr val="tx1"/>
                </a:solidFill>
                <a:latin typeface="Arial" charset="0"/>
              </a:defRPr>
            </a:lvl2pPr>
            <a:lvl3pPr marL="1143000" indent="-228600" eaLnBrk="0" hangingPunct="0">
              <a:defRPr sz="1400" b="1">
                <a:solidFill>
                  <a:schemeClr val="tx1"/>
                </a:solidFill>
                <a:latin typeface="Arial" charset="0"/>
              </a:defRPr>
            </a:lvl3pPr>
            <a:lvl4pPr marL="1600200" indent="-228600" eaLnBrk="0" hangingPunct="0">
              <a:defRPr sz="1400" b="1">
                <a:solidFill>
                  <a:schemeClr val="tx1"/>
                </a:solidFill>
                <a:latin typeface="Arial" charset="0"/>
              </a:defRPr>
            </a:lvl4pPr>
            <a:lvl5pPr marL="2057400" indent="-228600" eaLnBrk="0" hangingPunct="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pPr algn="ctr" eaLnBrk="1" hangingPunct="1">
              <a:spcBef>
                <a:spcPct val="50000"/>
              </a:spcBef>
            </a:pPr>
            <a:r>
              <a:rPr lang="de-DE" altLang="de-DE" sz="4411" dirty="0" smtClean="0">
                <a:solidFill>
                  <a:schemeClr val="tx2"/>
                </a:solidFill>
              </a:rPr>
              <a:t>Introduction to genomics</a:t>
            </a:r>
            <a:endParaRPr lang="de-DE" altLang="de-DE" sz="4411" dirty="0">
              <a:solidFill>
                <a:schemeClr val="tx2"/>
              </a:solidFill>
            </a:endParaRPr>
          </a:p>
        </p:txBody>
      </p:sp>
      <p:sp>
        <p:nvSpPr>
          <p:cNvPr id="27654" name="Text Box 9"/>
          <p:cNvSpPr txBox="1">
            <a:spLocks noChangeArrowheads="1"/>
          </p:cNvSpPr>
          <p:nvPr/>
        </p:nvSpPr>
        <p:spPr bwMode="auto">
          <a:xfrm>
            <a:off x="3208128" y="2748612"/>
            <a:ext cx="5775745" cy="16965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1400" b="1">
                <a:solidFill>
                  <a:schemeClr val="tx1"/>
                </a:solidFill>
                <a:latin typeface="Arial" charset="0"/>
              </a:defRPr>
            </a:lvl1pPr>
            <a:lvl2pPr marL="742950" indent="-285750" eaLnBrk="0" hangingPunct="0">
              <a:defRPr sz="1400" b="1">
                <a:solidFill>
                  <a:schemeClr val="tx1"/>
                </a:solidFill>
                <a:latin typeface="Arial" charset="0"/>
              </a:defRPr>
            </a:lvl2pPr>
            <a:lvl3pPr marL="1143000" indent="-228600" eaLnBrk="0" hangingPunct="0">
              <a:defRPr sz="1400" b="1">
                <a:solidFill>
                  <a:schemeClr val="tx1"/>
                </a:solidFill>
                <a:latin typeface="Arial" charset="0"/>
              </a:defRPr>
            </a:lvl3pPr>
            <a:lvl4pPr marL="1600200" indent="-228600" eaLnBrk="0" hangingPunct="0">
              <a:defRPr sz="1400" b="1">
                <a:solidFill>
                  <a:schemeClr val="tx1"/>
                </a:solidFill>
                <a:latin typeface="Arial" charset="0"/>
              </a:defRPr>
            </a:lvl4pPr>
            <a:lvl5pPr marL="2057400" indent="-228600" eaLnBrk="0" hangingPunct="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pPr algn="ctr" eaLnBrk="1" hangingPunct="1">
              <a:spcBef>
                <a:spcPct val="50000"/>
              </a:spcBef>
            </a:pPr>
            <a:endParaRPr lang="de-DE" altLang="de-DE" sz="3208" dirty="0"/>
          </a:p>
          <a:p>
            <a:pPr algn="ctr" eaLnBrk="1" hangingPunct="1">
              <a:spcBef>
                <a:spcPct val="50000"/>
              </a:spcBef>
            </a:pPr>
            <a:endParaRPr lang="de-DE" altLang="de-DE" sz="1604" dirty="0"/>
          </a:p>
          <a:p>
            <a:pPr algn="ctr" eaLnBrk="1" hangingPunct="1">
              <a:spcBef>
                <a:spcPct val="50000"/>
              </a:spcBef>
            </a:pPr>
            <a:r>
              <a:rPr lang="de-DE" altLang="de-DE" sz="3208" dirty="0"/>
              <a:t>G</a:t>
            </a:r>
            <a:r>
              <a:rPr lang="en-US" altLang="de-DE" sz="3208" dirty="0">
                <a:cs typeface="Arial" charset="0"/>
              </a:rPr>
              <a:t>á</a:t>
            </a:r>
            <a:r>
              <a:rPr lang="de-DE" altLang="de-DE" sz="3208" dirty="0"/>
              <a:t>bor M</a:t>
            </a:r>
            <a:r>
              <a:rPr lang="en-US" altLang="de-DE" sz="3208" dirty="0">
                <a:cs typeface="Arial" charset="0"/>
              </a:rPr>
              <a:t>é</a:t>
            </a:r>
            <a:r>
              <a:rPr lang="de-DE" altLang="de-DE" sz="3208" dirty="0"/>
              <a:t>sz</a:t>
            </a:r>
            <a:r>
              <a:rPr lang="en-US" altLang="de-DE" sz="3208" dirty="0">
                <a:cs typeface="Arial" charset="0"/>
              </a:rPr>
              <a:t>á</a:t>
            </a:r>
            <a:r>
              <a:rPr lang="de-DE" altLang="de-DE" sz="3208" dirty="0"/>
              <a:t>ros</a:t>
            </a:r>
          </a:p>
        </p:txBody>
      </p:sp>
      <p:sp>
        <p:nvSpPr>
          <p:cNvPr id="2" name="Slide Number Placeholder 1"/>
          <p:cNvSpPr>
            <a:spLocks noGrp="1"/>
          </p:cNvSpPr>
          <p:nvPr>
            <p:ph type="sldNum" sz="quarter" idx="12"/>
          </p:nvPr>
        </p:nvSpPr>
        <p:spPr/>
        <p:txBody>
          <a:bodyPr/>
          <a:lstStyle/>
          <a:p>
            <a:fld id="{6C6A6433-E183-4CEA-9077-9DD6B669D5DD}" type="slidenum">
              <a:rPr lang="en-US" smtClean="0"/>
              <a:t>1</a:t>
            </a:fld>
            <a:endParaRPr lang="en-US"/>
          </a:p>
        </p:txBody>
      </p:sp>
    </p:spTree>
    <p:extLst>
      <p:ext uri="{BB962C8B-B14F-4D97-AF65-F5344CB8AC3E}">
        <p14:creationId xmlns:p14="http://schemas.microsoft.com/office/powerpoint/2010/main" val="16838163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p:nvPr>
        </p:nvSpPr>
        <p:spPr/>
        <p:txBody>
          <a:bodyPr>
            <a:normAutofit/>
          </a:bodyPr>
          <a:lstStyle/>
          <a:p>
            <a:r>
              <a:rPr lang="en-US" altLang="de-DE" b="1" dirty="0">
                <a:latin typeface="+mn-lt"/>
              </a:rPr>
              <a:t>Base pairs</a:t>
            </a:r>
            <a:endParaRPr lang="de-AT" altLang="de-DE" b="1" dirty="0">
              <a:latin typeface="+mn-lt"/>
            </a:endParaRPr>
          </a:p>
        </p:txBody>
      </p:sp>
      <p:pic>
        <p:nvPicPr>
          <p:cNvPr id="1026" name="Picture 2" descr="Base pair GC.sv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81067" y="1696396"/>
            <a:ext cx="4283935" cy="255028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Base pair AT.sv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46274" y="3717768"/>
            <a:ext cx="4506309" cy="2558269"/>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6C6A6433-E183-4CEA-9077-9DD6B669D5DD}" type="slidenum">
              <a:rPr lang="en-US" smtClean="0"/>
              <a:t>10</a:t>
            </a:fld>
            <a:endParaRPr lang="en-US"/>
          </a:p>
        </p:txBody>
      </p:sp>
    </p:spTree>
    <p:extLst>
      <p:ext uri="{BB962C8B-B14F-4D97-AF65-F5344CB8AC3E}">
        <p14:creationId xmlns:p14="http://schemas.microsoft.com/office/powerpoint/2010/main" val="31129394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a:xfrm>
            <a:off x="1010203" y="590014"/>
            <a:ext cx="9149797" cy="1145918"/>
          </a:xfrm>
        </p:spPr>
        <p:txBody>
          <a:bodyPr>
            <a:noAutofit/>
          </a:bodyPr>
          <a:lstStyle/>
          <a:p>
            <a:r>
              <a:rPr lang="en-US" altLang="de-DE" b="1" dirty="0">
                <a:latin typeface="+mn-lt"/>
              </a:rPr>
              <a:t>Chargaff’s rule of base composition</a:t>
            </a:r>
            <a:endParaRPr lang="de-AT" altLang="de-DE" b="1" dirty="0">
              <a:latin typeface="+mn-lt"/>
            </a:endParaRPr>
          </a:p>
        </p:txBody>
      </p:sp>
      <p:sp>
        <p:nvSpPr>
          <p:cNvPr id="3" name="Content Placeholder 2"/>
          <p:cNvSpPr>
            <a:spLocks noGrp="1"/>
          </p:cNvSpPr>
          <p:nvPr>
            <p:ph idx="1"/>
          </p:nvPr>
        </p:nvSpPr>
        <p:spPr/>
        <p:txBody>
          <a:bodyPr/>
          <a:lstStyle/>
          <a:p>
            <a:pPr>
              <a:defRPr/>
            </a:pPr>
            <a:r>
              <a:rPr lang="en-US" sz="3208" dirty="0"/>
              <a:t>The amount of pyrimidine nucleotides = purine nucleotides</a:t>
            </a:r>
          </a:p>
          <a:p>
            <a:pPr lvl="1">
              <a:defRPr/>
            </a:pPr>
            <a:r>
              <a:rPr lang="en-US" sz="3208" dirty="0"/>
              <a:t>T+C = A+G</a:t>
            </a:r>
          </a:p>
          <a:p>
            <a:pPr>
              <a:defRPr/>
            </a:pPr>
            <a:endParaRPr lang="en-US" sz="3208" dirty="0"/>
          </a:p>
          <a:p>
            <a:pPr>
              <a:defRPr/>
            </a:pPr>
            <a:r>
              <a:rPr lang="en-US" sz="3208" dirty="0"/>
              <a:t>The amount of T = A and C=G</a:t>
            </a:r>
          </a:p>
        </p:txBody>
      </p:sp>
      <p:sp>
        <p:nvSpPr>
          <p:cNvPr id="2" name="Slide Number Placeholder 1"/>
          <p:cNvSpPr>
            <a:spLocks noGrp="1"/>
          </p:cNvSpPr>
          <p:nvPr>
            <p:ph type="sldNum" sz="quarter" idx="12"/>
          </p:nvPr>
        </p:nvSpPr>
        <p:spPr/>
        <p:txBody>
          <a:bodyPr/>
          <a:lstStyle/>
          <a:p>
            <a:fld id="{6C6A6433-E183-4CEA-9077-9DD6B669D5DD}" type="slidenum">
              <a:rPr lang="en-US" smtClean="0"/>
              <a:t>11</a:t>
            </a:fld>
            <a:endParaRPr lang="en-US"/>
          </a:p>
        </p:txBody>
      </p:sp>
    </p:spTree>
    <p:extLst>
      <p:ext uri="{BB962C8B-B14F-4D97-AF65-F5344CB8AC3E}">
        <p14:creationId xmlns:p14="http://schemas.microsoft.com/office/powerpoint/2010/main" val="32565247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6626" name="Title 1"/>
          <p:cNvSpPr>
            <a:spLocks noGrp="1"/>
          </p:cNvSpPr>
          <p:nvPr>
            <p:ph type="title"/>
          </p:nvPr>
        </p:nvSpPr>
        <p:spPr/>
        <p:txBody>
          <a:bodyPr>
            <a:normAutofit/>
          </a:bodyPr>
          <a:lstStyle/>
          <a:p>
            <a:r>
              <a:rPr lang="en-US" altLang="de-DE" b="1" dirty="0">
                <a:latin typeface="+mn-lt"/>
              </a:rPr>
              <a:t>X-ray diffraction of DNA</a:t>
            </a:r>
            <a:endParaRPr lang="de-AT" altLang="de-DE" b="1" dirty="0">
              <a:latin typeface="+mn-lt"/>
            </a:endParaRPr>
          </a:p>
        </p:txBody>
      </p:sp>
      <p:sp>
        <p:nvSpPr>
          <p:cNvPr id="34819" name="Content Placeholder 2"/>
          <p:cNvSpPr>
            <a:spLocks noGrp="1"/>
          </p:cNvSpPr>
          <p:nvPr>
            <p:ph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673" tIns="45837" rIns="91673" bIns="45837" numCol="1" rtlCol="0" anchor="t" anchorCtr="0" compatLnSpc="1">
            <a:prstTxWarp prst="textNoShape">
              <a:avLst/>
            </a:prstTxWarp>
            <a:normAutofit/>
          </a:bodyPr>
          <a:lstStyle/>
          <a:p>
            <a:r>
              <a:rPr lang="en-US" altLang="de-DE" sz="3208" dirty="0"/>
              <a:t>Experiment done by Rosalind Franklin</a:t>
            </a:r>
          </a:p>
          <a:p>
            <a:r>
              <a:rPr lang="en-US" altLang="de-DE" sz="3208" dirty="0"/>
              <a:t>X-rays fired on DNA fibers, rays on photographic film</a:t>
            </a:r>
          </a:p>
          <a:p>
            <a:r>
              <a:rPr lang="en-US" altLang="de-DE" sz="3208" dirty="0"/>
              <a:t>The angle of scatter gave information on position of the atoms </a:t>
            </a:r>
          </a:p>
          <a:p>
            <a:r>
              <a:rPr lang="en-US" altLang="de-DE" sz="3208" dirty="0"/>
              <a:t>The results suggested that DNA is a long, skinny and has two runs parallel to each other – crucial puzzle piece</a:t>
            </a:r>
            <a:endParaRPr lang="de-AT" altLang="de-DE" sz="3208" dirty="0"/>
          </a:p>
        </p:txBody>
      </p:sp>
      <p:sp>
        <p:nvSpPr>
          <p:cNvPr id="2" name="Slide Number Placeholder 1"/>
          <p:cNvSpPr>
            <a:spLocks noGrp="1"/>
          </p:cNvSpPr>
          <p:nvPr>
            <p:ph type="sldNum" sz="quarter" idx="12"/>
          </p:nvPr>
        </p:nvSpPr>
        <p:spPr/>
        <p:txBody>
          <a:bodyPr/>
          <a:lstStyle/>
          <a:p>
            <a:fld id="{6C6A6433-E183-4CEA-9077-9DD6B669D5DD}" type="slidenum">
              <a:rPr lang="en-US" smtClean="0"/>
              <a:t>12</a:t>
            </a:fld>
            <a:endParaRPr lang="en-US"/>
          </a:p>
        </p:txBody>
      </p:sp>
    </p:spTree>
    <p:extLst>
      <p:ext uri="{BB962C8B-B14F-4D97-AF65-F5344CB8AC3E}">
        <p14:creationId xmlns:p14="http://schemas.microsoft.com/office/powerpoint/2010/main" val="12329703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4819">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4819">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481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p:cNvSpPr>
            <a:spLocks noGrp="1"/>
          </p:cNvSpPr>
          <p:nvPr>
            <p:ph type="title"/>
          </p:nvPr>
        </p:nvSpPr>
        <p:spPr/>
        <p:txBody>
          <a:bodyPr/>
          <a:lstStyle/>
          <a:p>
            <a:endParaRPr lang="de-DE" altLang="de-DE" smtClean="0"/>
          </a:p>
        </p:txBody>
      </p:sp>
      <p:pic>
        <p:nvPicPr>
          <p:cNvPr id="2765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548139" y="2099259"/>
            <a:ext cx="9202357" cy="3568261"/>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Slide Number Placeholder 1"/>
          <p:cNvSpPr>
            <a:spLocks noGrp="1"/>
          </p:cNvSpPr>
          <p:nvPr>
            <p:ph type="sldNum" sz="quarter" idx="12"/>
          </p:nvPr>
        </p:nvSpPr>
        <p:spPr/>
        <p:txBody>
          <a:bodyPr/>
          <a:lstStyle/>
          <a:p>
            <a:fld id="{6C6A6433-E183-4CEA-9077-9DD6B669D5DD}" type="slidenum">
              <a:rPr lang="en-US" smtClean="0"/>
              <a:t>13</a:t>
            </a:fld>
            <a:endParaRPr lang="en-US"/>
          </a:p>
        </p:txBody>
      </p:sp>
    </p:spTree>
    <p:extLst>
      <p:ext uri="{BB962C8B-B14F-4D97-AF65-F5344CB8AC3E}">
        <p14:creationId xmlns:p14="http://schemas.microsoft.com/office/powerpoint/2010/main" val="40240056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a:spLocks noGrp="1"/>
          </p:cNvSpPr>
          <p:nvPr>
            <p:ph type="title"/>
          </p:nvPr>
        </p:nvSpPr>
        <p:spPr/>
        <p:txBody>
          <a:bodyPr/>
          <a:lstStyle/>
          <a:p>
            <a:r>
              <a:rPr lang="en-US" altLang="de-DE" sz="3609"/>
              <a:t>Watson and Crick </a:t>
            </a:r>
            <a:endParaRPr lang="de-AT" altLang="de-DE" sz="3609"/>
          </a:p>
        </p:txBody>
      </p:sp>
      <p:pic>
        <p:nvPicPr>
          <p:cNvPr id="2867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331687" y="1963976"/>
            <a:ext cx="4753968" cy="3703543"/>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8677" name="Picture 4" descr="http://40innovadoresbbva.com.es/wp-content/uploads/francis_crick_y_james_watson-1024x68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796" y="1960792"/>
            <a:ext cx="5557702" cy="36924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p:cNvSpPr>
            <a:spLocks noGrp="1"/>
          </p:cNvSpPr>
          <p:nvPr>
            <p:ph type="sldNum" sz="quarter" idx="12"/>
          </p:nvPr>
        </p:nvSpPr>
        <p:spPr/>
        <p:txBody>
          <a:bodyPr/>
          <a:lstStyle/>
          <a:p>
            <a:fld id="{6C6A6433-E183-4CEA-9077-9DD6B669D5DD}" type="slidenum">
              <a:rPr lang="en-US" smtClean="0"/>
              <a:t>14</a:t>
            </a:fld>
            <a:endParaRPr lang="en-US"/>
          </a:p>
        </p:txBody>
      </p:sp>
    </p:spTree>
    <p:extLst>
      <p:ext uri="{BB962C8B-B14F-4D97-AF65-F5344CB8AC3E}">
        <p14:creationId xmlns:p14="http://schemas.microsoft.com/office/powerpoint/2010/main" val="967148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p:cNvSpPr>
            <a:spLocks noGrp="1"/>
          </p:cNvSpPr>
          <p:nvPr>
            <p:ph type="title"/>
          </p:nvPr>
        </p:nvSpPr>
        <p:spPr/>
        <p:txBody>
          <a:bodyPr>
            <a:normAutofit/>
          </a:bodyPr>
          <a:lstStyle/>
          <a:p>
            <a:r>
              <a:rPr lang="en-US" altLang="de-DE" b="1" dirty="0">
                <a:latin typeface="+mn-lt"/>
              </a:rPr>
              <a:t>The double helix</a:t>
            </a:r>
            <a:endParaRPr lang="de-AT" altLang="de-DE" b="1" dirty="0">
              <a:latin typeface="+mn-lt"/>
            </a:endParaRPr>
          </a:p>
        </p:txBody>
      </p:sp>
      <p:sp>
        <p:nvSpPr>
          <p:cNvPr id="37891" name="Content Placeholder 2"/>
          <p:cNvSpPr>
            <a:spLocks noGrp="1"/>
          </p:cNvSpPr>
          <p:nvPr>
            <p:ph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673" tIns="45837" rIns="91673" bIns="45837" numCol="1" rtlCol="0" anchor="t" anchorCtr="0" compatLnSpc="1">
            <a:prstTxWarp prst="textNoShape">
              <a:avLst/>
            </a:prstTxWarp>
            <a:normAutofit/>
          </a:bodyPr>
          <a:lstStyle/>
          <a:p>
            <a:r>
              <a:rPr lang="en-US" altLang="de-DE" sz="3208" dirty="0"/>
              <a:t>Watson, Crick (1953) The molecular structure of nucleic acids, Nature</a:t>
            </a:r>
          </a:p>
          <a:p>
            <a:r>
              <a:rPr lang="en-US" altLang="de-DE" sz="3208" dirty="0"/>
              <a:t>Watson, Crick, Wilkins – Nobel Prize for Physiology or Medicine in 1962</a:t>
            </a:r>
          </a:p>
          <a:p>
            <a:pPr lvl="1"/>
            <a:r>
              <a:rPr lang="en-US" altLang="de-DE" sz="3208" dirty="0"/>
              <a:t> "for their discoveries concerning the molecular structure of nucleic acids and its significance for information transfer in living material"</a:t>
            </a:r>
            <a:endParaRPr lang="de-AT" altLang="de-DE" sz="3208" dirty="0"/>
          </a:p>
        </p:txBody>
      </p:sp>
      <p:sp>
        <p:nvSpPr>
          <p:cNvPr id="2" name="Slide Number Placeholder 1"/>
          <p:cNvSpPr>
            <a:spLocks noGrp="1"/>
          </p:cNvSpPr>
          <p:nvPr>
            <p:ph type="sldNum" sz="quarter" idx="12"/>
          </p:nvPr>
        </p:nvSpPr>
        <p:spPr/>
        <p:txBody>
          <a:bodyPr/>
          <a:lstStyle/>
          <a:p>
            <a:fld id="{6C6A6433-E183-4CEA-9077-9DD6B669D5DD}" type="slidenum">
              <a:rPr lang="en-US" smtClean="0"/>
              <a:t>15</a:t>
            </a:fld>
            <a:endParaRPr lang="en-US"/>
          </a:p>
        </p:txBody>
      </p:sp>
    </p:spTree>
    <p:extLst>
      <p:ext uri="{BB962C8B-B14F-4D97-AF65-F5344CB8AC3E}">
        <p14:creationId xmlns:p14="http://schemas.microsoft.com/office/powerpoint/2010/main" val="30129727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7891">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789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p:cNvSpPr>
            <a:spLocks noGrp="1"/>
          </p:cNvSpPr>
          <p:nvPr>
            <p:ph type="title"/>
          </p:nvPr>
        </p:nvSpPr>
        <p:spPr/>
        <p:txBody>
          <a:bodyPr>
            <a:normAutofit/>
          </a:bodyPr>
          <a:lstStyle/>
          <a:p>
            <a:r>
              <a:rPr lang="en-US" altLang="de-DE" b="1" dirty="0">
                <a:latin typeface="+mn-lt"/>
              </a:rPr>
              <a:t>The double helix</a:t>
            </a:r>
            <a:endParaRPr lang="de-AT" altLang="de-DE" b="1" dirty="0">
              <a:latin typeface="+mn-lt"/>
            </a:endParaRPr>
          </a:p>
        </p:txBody>
      </p:sp>
      <p:sp>
        <p:nvSpPr>
          <p:cNvPr id="38915" name="Content Placeholder 2"/>
          <p:cNvSpPr>
            <a:spLocks noGrp="1"/>
          </p:cNvSpPr>
          <p:nvPr>
            <p:ph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673" tIns="45837" rIns="91673" bIns="45837" numCol="1" rtlCol="0" anchor="t" anchorCtr="0" compatLnSpc="1">
            <a:prstTxWarp prst="textNoShape">
              <a:avLst/>
            </a:prstTxWarp>
            <a:normAutofit/>
          </a:bodyPr>
          <a:lstStyle/>
          <a:p>
            <a:r>
              <a:rPr lang="en-US" altLang="de-DE" sz="3208"/>
              <a:t>Side-by-side chains - “strands”</a:t>
            </a:r>
          </a:p>
          <a:p>
            <a:r>
              <a:rPr lang="en-US" altLang="de-DE" sz="3208"/>
              <a:t>Double helix held together by hydrogen bonds</a:t>
            </a:r>
          </a:p>
          <a:p>
            <a:r>
              <a:rPr lang="en-US" altLang="de-DE" sz="3208"/>
              <a:t>Alternating phosphate and deoxyrybose sugar forms the structure backbone</a:t>
            </a:r>
          </a:p>
          <a:p>
            <a:r>
              <a:rPr lang="en-US" altLang="de-DE" sz="3208"/>
              <a:t>The 3’carbon atom links to the 5’ carbon atom between deoxyryboses</a:t>
            </a:r>
          </a:p>
          <a:p>
            <a:r>
              <a:rPr lang="en-US" altLang="de-DE" sz="3208"/>
              <a:t>Antiparallel structure</a:t>
            </a:r>
            <a:endParaRPr lang="de-AT" altLang="de-DE" sz="3208"/>
          </a:p>
        </p:txBody>
      </p:sp>
      <p:sp>
        <p:nvSpPr>
          <p:cNvPr id="2" name="Slide Number Placeholder 1"/>
          <p:cNvSpPr>
            <a:spLocks noGrp="1"/>
          </p:cNvSpPr>
          <p:nvPr>
            <p:ph type="sldNum" sz="quarter" idx="12"/>
          </p:nvPr>
        </p:nvSpPr>
        <p:spPr/>
        <p:txBody>
          <a:bodyPr/>
          <a:lstStyle/>
          <a:p>
            <a:fld id="{6C6A6433-E183-4CEA-9077-9DD6B669D5DD}" type="slidenum">
              <a:rPr lang="en-US" smtClean="0"/>
              <a:t>16</a:t>
            </a:fld>
            <a:endParaRPr lang="en-US"/>
          </a:p>
        </p:txBody>
      </p:sp>
    </p:spTree>
    <p:extLst>
      <p:ext uri="{BB962C8B-B14F-4D97-AF65-F5344CB8AC3E}">
        <p14:creationId xmlns:p14="http://schemas.microsoft.com/office/powerpoint/2010/main" val="38537670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8915">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8915">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8915">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3891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le 1"/>
          <p:cNvSpPr>
            <a:spLocks noGrp="1"/>
          </p:cNvSpPr>
          <p:nvPr>
            <p:ph type="title"/>
          </p:nvPr>
        </p:nvSpPr>
        <p:spPr/>
        <p:txBody>
          <a:bodyPr/>
          <a:lstStyle/>
          <a:p>
            <a:endParaRPr lang="de-DE" altLang="de-DE" smtClean="0"/>
          </a:p>
        </p:txBody>
      </p:sp>
      <p:pic>
        <p:nvPicPr>
          <p:cNvPr id="32771"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909421" y="-108225"/>
            <a:ext cx="7652185" cy="614816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73" name="TextBox 5"/>
          <p:cNvSpPr txBox="1">
            <a:spLocks noChangeArrowheads="1"/>
          </p:cNvSpPr>
          <p:nvPr/>
        </p:nvSpPr>
        <p:spPr bwMode="auto">
          <a:xfrm>
            <a:off x="1764590" y="6245253"/>
            <a:ext cx="8229918" cy="2769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chemeClr val="tx1"/>
                </a:solidFill>
                <a:latin typeface="Arial" charset="0"/>
              </a:defRPr>
            </a:lvl1pPr>
            <a:lvl2pPr marL="742950" indent="-285750" eaLnBrk="0" hangingPunct="0">
              <a:defRPr sz="1400" b="1">
                <a:solidFill>
                  <a:schemeClr val="tx1"/>
                </a:solidFill>
                <a:latin typeface="Arial" charset="0"/>
              </a:defRPr>
            </a:lvl2pPr>
            <a:lvl3pPr marL="1143000" indent="-228600" eaLnBrk="0" hangingPunct="0">
              <a:defRPr sz="1400" b="1">
                <a:solidFill>
                  <a:schemeClr val="tx1"/>
                </a:solidFill>
                <a:latin typeface="Arial" charset="0"/>
              </a:defRPr>
            </a:lvl3pPr>
            <a:lvl4pPr marL="1600200" indent="-228600" eaLnBrk="0" hangingPunct="0">
              <a:defRPr sz="1400" b="1">
                <a:solidFill>
                  <a:schemeClr val="tx1"/>
                </a:solidFill>
                <a:latin typeface="Arial" charset="0"/>
              </a:defRPr>
            </a:lvl4pPr>
            <a:lvl5pPr marL="2057400" indent="-228600" eaLnBrk="0" hangingPunct="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pPr eaLnBrk="1" hangingPunct="1"/>
            <a:r>
              <a:rPr lang="de-AT" altLang="de-DE" sz="1203" dirty="0">
                <a:solidFill>
                  <a:srgbClr val="000000"/>
                </a:solidFill>
              </a:rPr>
              <a:t>Credits: http://www.nature.com/scitable/topicpage/discovery-of-dna-structure-and-function-watson-397</a:t>
            </a:r>
          </a:p>
        </p:txBody>
      </p:sp>
      <p:sp>
        <p:nvSpPr>
          <p:cNvPr id="2" name="Slide Number Placeholder 1"/>
          <p:cNvSpPr>
            <a:spLocks noGrp="1"/>
          </p:cNvSpPr>
          <p:nvPr>
            <p:ph type="sldNum" sz="quarter" idx="12"/>
          </p:nvPr>
        </p:nvSpPr>
        <p:spPr/>
        <p:txBody>
          <a:bodyPr/>
          <a:lstStyle/>
          <a:p>
            <a:fld id="{6C6A6433-E183-4CEA-9077-9DD6B669D5DD}" type="slidenum">
              <a:rPr lang="en-US" smtClean="0"/>
              <a:t>17</a:t>
            </a:fld>
            <a:endParaRPr lang="en-US"/>
          </a:p>
        </p:txBody>
      </p:sp>
    </p:spTree>
    <p:extLst>
      <p:ext uri="{BB962C8B-B14F-4D97-AF65-F5344CB8AC3E}">
        <p14:creationId xmlns:p14="http://schemas.microsoft.com/office/powerpoint/2010/main" val="4005514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p:cNvSpPr>
            <a:spLocks noGrp="1"/>
          </p:cNvSpPr>
          <p:nvPr>
            <p:ph type="title"/>
          </p:nvPr>
        </p:nvSpPr>
        <p:spPr/>
        <p:txBody>
          <a:bodyPr/>
          <a:lstStyle/>
          <a:p>
            <a:endParaRPr lang="de-DE" altLang="de-DE" smtClean="0"/>
          </a:p>
        </p:txBody>
      </p:sp>
      <p:pic>
        <p:nvPicPr>
          <p:cNvPr id="31747"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661001" y="239958"/>
            <a:ext cx="6370796" cy="58929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p:cNvSpPr>
            <a:spLocks noGrp="1"/>
          </p:cNvSpPr>
          <p:nvPr>
            <p:ph type="sldNum" sz="quarter" idx="12"/>
          </p:nvPr>
        </p:nvSpPr>
        <p:spPr/>
        <p:txBody>
          <a:bodyPr/>
          <a:lstStyle/>
          <a:p>
            <a:fld id="{6C6A6433-E183-4CEA-9077-9DD6B669D5DD}" type="slidenum">
              <a:rPr lang="en-US" smtClean="0"/>
              <a:t>18</a:t>
            </a:fld>
            <a:endParaRPr lang="en-US"/>
          </a:p>
        </p:txBody>
      </p:sp>
      <p:sp>
        <p:nvSpPr>
          <p:cNvPr id="5" name="Content Placeholder 2"/>
          <p:cNvSpPr txBox="1">
            <a:spLocks/>
          </p:cNvSpPr>
          <p:nvPr/>
        </p:nvSpPr>
        <p:spPr>
          <a:xfrm>
            <a:off x="1106661" y="6412999"/>
            <a:ext cx="9700491" cy="56659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dirty="0" smtClean="0"/>
              <a:t>Griffiths et al. (2008) Introduction to Genetic Analysis</a:t>
            </a:r>
            <a:endParaRPr lang="en-US" sz="1800" dirty="0"/>
          </a:p>
        </p:txBody>
      </p:sp>
    </p:spTree>
    <p:extLst>
      <p:ext uri="{BB962C8B-B14F-4D97-AF65-F5344CB8AC3E}">
        <p14:creationId xmlns:p14="http://schemas.microsoft.com/office/powerpoint/2010/main" val="6159669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p:cNvSpPr>
            <a:spLocks noGrp="1"/>
          </p:cNvSpPr>
          <p:nvPr>
            <p:ph type="title"/>
          </p:nvPr>
        </p:nvSpPr>
        <p:spPr/>
        <p:txBody>
          <a:bodyPr/>
          <a:lstStyle/>
          <a:p>
            <a:endParaRPr lang="de-DE" altLang="de-DE" smtClean="0"/>
          </a:p>
        </p:txBody>
      </p:sp>
      <p:pic>
        <p:nvPicPr>
          <p:cNvPr id="3482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773382" y="365125"/>
            <a:ext cx="7710149" cy="5606090"/>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Slide Number Placeholder 1"/>
          <p:cNvSpPr>
            <a:spLocks noGrp="1"/>
          </p:cNvSpPr>
          <p:nvPr>
            <p:ph type="sldNum" sz="quarter" idx="12"/>
          </p:nvPr>
        </p:nvSpPr>
        <p:spPr/>
        <p:txBody>
          <a:bodyPr/>
          <a:lstStyle/>
          <a:p>
            <a:fld id="{6C6A6433-E183-4CEA-9077-9DD6B669D5DD}" type="slidenum">
              <a:rPr lang="en-US" smtClean="0"/>
              <a:t>19</a:t>
            </a:fld>
            <a:endParaRPr lang="en-US"/>
          </a:p>
        </p:txBody>
      </p:sp>
      <p:sp>
        <p:nvSpPr>
          <p:cNvPr id="5" name="Content Placeholder 2"/>
          <p:cNvSpPr txBox="1">
            <a:spLocks/>
          </p:cNvSpPr>
          <p:nvPr/>
        </p:nvSpPr>
        <p:spPr>
          <a:xfrm>
            <a:off x="1653309" y="6438178"/>
            <a:ext cx="9700491" cy="56659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dirty="0" smtClean="0"/>
              <a:t>Griffiths et al. (2008) Introduction to Genetic Analysis</a:t>
            </a:r>
            <a:endParaRPr lang="en-US" sz="1800" dirty="0"/>
          </a:p>
        </p:txBody>
      </p:sp>
    </p:spTree>
    <p:extLst>
      <p:ext uri="{BB962C8B-B14F-4D97-AF65-F5344CB8AC3E}">
        <p14:creationId xmlns:p14="http://schemas.microsoft.com/office/powerpoint/2010/main" val="26470629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6" name="Text Box 4"/>
          <p:cNvSpPr txBox="1">
            <a:spLocks noChangeArrowheads="1"/>
          </p:cNvSpPr>
          <p:nvPr/>
        </p:nvSpPr>
        <p:spPr bwMode="auto">
          <a:xfrm>
            <a:off x="2393253" y="4816038"/>
            <a:ext cx="185203" cy="4637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1400" b="1">
                <a:solidFill>
                  <a:schemeClr val="tx1"/>
                </a:solidFill>
                <a:latin typeface="Arial" charset="0"/>
              </a:defRPr>
            </a:lvl1pPr>
            <a:lvl2pPr marL="742950" indent="-285750" eaLnBrk="0" hangingPunct="0">
              <a:defRPr sz="1400" b="1">
                <a:solidFill>
                  <a:schemeClr val="tx1"/>
                </a:solidFill>
                <a:latin typeface="Arial" charset="0"/>
              </a:defRPr>
            </a:lvl2pPr>
            <a:lvl3pPr marL="1143000" indent="-228600" eaLnBrk="0" hangingPunct="0">
              <a:defRPr sz="1400" b="1">
                <a:solidFill>
                  <a:schemeClr val="tx1"/>
                </a:solidFill>
                <a:latin typeface="Arial" charset="0"/>
              </a:defRPr>
            </a:lvl3pPr>
            <a:lvl4pPr marL="1600200" indent="-228600" eaLnBrk="0" hangingPunct="0">
              <a:defRPr sz="1400" b="1">
                <a:solidFill>
                  <a:schemeClr val="tx1"/>
                </a:solidFill>
                <a:latin typeface="Arial" charset="0"/>
              </a:defRPr>
            </a:lvl4pPr>
            <a:lvl5pPr marL="2057400" indent="-228600" eaLnBrk="0" hangingPunct="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pPr eaLnBrk="1" hangingPunct="1"/>
            <a:endParaRPr lang="de-DE" altLang="de-DE" sz="2406" b="0">
              <a:latin typeface="Arial Narrow" pitchFamily="34" charset="0"/>
            </a:endParaRPr>
          </a:p>
        </p:txBody>
      </p:sp>
      <p:sp>
        <p:nvSpPr>
          <p:cNvPr id="28677" name="Text Box 8"/>
          <p:cNvSpPr txBox="1">
            <a:spLocks noChangeArrowheads="1"/>
          </p:cNvSpPr>
          <p:nvPr/>
        </p:nvSpPr>
        <p:spPr bwMode="auto">
          <a:xfrm>
            <a:off x="3101494" y="2295019"/>
            <a:ext cx="5990604" cy="2128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1400" b="1">
                <a:solidFill>
                  <a:schemeClr val="tx1"/>
                </a:solidFill>
                <a:latin typeface="Arial" charset="0"/>
              </a:defRPr>
            </a:lvl1pPr>
            <a:lvl2pPr marL="742950" indent="-285750" eaLnBrk="0" hangingPunct="0">
              <a:defRPr sz="1400" b="1">
                <a:solidFill>
                  <a:schemeClr val="tx1"/>
                </a:solidFill>
                <a:latin typeface="Arial" charset="0"/>
              </a:defRPr>
            </a:lvl2pPr>
            <a:lvl3pPr marL="1143000" indent="-228600" eaLnBrk="0" hangingPunct="0">
              <a:defRPr sz="1400" b="1">
                <a:solidFill>
                  <a:schemeClr val="tx1"/>
                </a:solidFill>
                <a:latin typeface="Arial" charset="0"/>
              </a:defRPr>
            </a:lvl3pPr>
            <a:lvl4pPr marL="1600200" indent="-228600" eaLnBrk="0" hangingPunct="0">
              <a:defRPr sz="1400" b="1">
                <a:solidFill>
                  <a:schemeClr val="tx1"/>
                </a:solidFill>
                <a:latin typeface="Arial" charset="0"/>
              </a:defRPr>
            </a:lvl4pPr>
            <a:lvl5pPr marL="2057400" indent="-228600" eaLnBrk="0" hangingPunct="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pPr algn="ctr" eaLnBrk="1" hangingPunct="1">
              <a:spcBef>
                <a:spcPct val="50000"/>
              </a:spcBef>
            </a:pPr>
            <a:r>
              <a:rPr lang="de-DE" altLang="de-DE" sz="4411" dirty="0" smtClean="0">
                <a:solidFill>
                  <a:schemeClr val="tx2"/>
                </a:solidFill>
              </a:rPr>
              <a:t>Part </a:t>
            </a:r>
            <a:r>
              <a:rPr lang="de-DE" altLang="de-DE" sz="4411" dirty="0">
                <a:solidFill>
                  <a:schemeClr val="tx2"/>
                </a:solidFill>
              </a:rPr>
              <a:t>1:              </a:t>
            </a:r>
            <a:r>
              <a:rPr lang="de-DE" altLang="de-DE" sz="4411" dirty="0" smtClean="0">
                <a:solidFill>
                  <a:schemeClr val="tx2"/>
                </a:solidFill>
              </a:rPr>
              <a:t>Background info and a bit of history</a:t>
            </a:r>
            <a:endParaRPr lang="de-DE" altLang="de-DE" sz="4411" dirty="0">
              <a:solidFill>
                <a:schemeClr val="tx2"/>
              </a:solidFill>
            </a:endParaRPr>
          </a:p>
        </p:txBody>
      </p:sp>
      <p:sp>
        <p:nvSpPr>
          <p:cNvPr id="2" name="Slide Number Placeholder 1"/>
          <p:cNvSpPr>
            <a:spLocks noGrp="1"/>
          </p:cNvSpPr>
          <p:nvPr>
            <p:ph type="sldNum" sz="quarter" idx="12"/>
          </p:nvPr>
        </p:nvSpPr>
        <p:spPr/>
        <p:txBody>
          <a:bodyPr/>
          <a:lstStyle/>
          <a:p>
            <a:fld id="{6C6A6433-E183-4CEA-9077-9DD6B669D5DD}" type="slidenum">
              <a:rPr lang="en-US" smtClean="0"/>
              <a:t>2</a:t>
            </a:fld>
            <a:endParaRPr lang="en-US"/>
          </a:p>
        </p:txBody>
      </p:sp>
    </p:spTree>
    <p:extLst>
      <p:ext uri="{BB962C8B-B14F-4D97-AF65-F5344CB8AC3E}">
        <p14:creationId xmlns:p14="http://schemas.microsoft.com/office/powerpoint/2010/main" val="33697061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p:txBody>
          <a:bodyPr/>
          <a:lstStyle/>
          <a:p>
            <a:endParaRPr lang="de-DE" altLang="de-DE" smtClean="0"/>
          </a:p>
        </p:txBody>
      </p:sp>
      <p:pic>
        <p:nvPicPr>
          <p:cNvPr id="3584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232914" y="296968"/>
            <a:ext cx="5377686" cy="5605068"/>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Slide Number Placeholder 1"/>
          <p:cNvSpPr>
            <a:spLocks noGrp="1"/>
          </p:cNvSpPr>
          <p:nvPr>
            <p:ph type="sldNum" sz="quarter" idx="12"/>
          </p:nvPr>
        </p:nvSpPr>
        <p:spPr/>
        <p:txBody>
          <a:bodyPr/>
          <a:lstStyle/>
          <a:p>
            <a:fld id="{6C6A6433-E183-4CEA-9077-9DD6B669D5DD}" type="slidenum">
              <a:rPr lang="en-US" smtClean="0"/>
              <a:t>20</a:t>
            </a:fld>
            <a:endParaRPr lang="en-US"/>
          </a:p>
        </p:txBody>
      </p:sp>
      <p:sp>
        <p:nvSpPr>
          <p:cNvPr id="5" name="Content Placeholder 2"/>
          <p:cNvSpPr txBox="1">
            <a:spLocks/>
          </p:cNvSpPr>
          <p:nvPr/>
        </p:nvSpPr>
        <p:spPr>
          <a:xfrm>
            <a:off x="1106661" y="6412999"/>
            <a:ext cx="9700491" cy="56659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dirty="0" smtClean="0"/>
              <a:t>Griffiths et al. (2008) Introduction to Genetic Analysis</a:t>
            </a:r>
            <a:endParaRPr lang="en-US" sz="1800" dirty="0"/>
          </a:p>
        </p:txBody>
      </p:sp>
    </p:spTree>
    <p:extLst>
      <p:ext uri="{BB962C8B-B14F-4D97-AF65-F5344CB8AC3E}">
        <p14:creationId xmlns:p14="http://schemas.microsoft.com/office/powerpoint/2010/main" val="22252416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p:cNvSpPr>
          <p:nvPr>
            <p:ph type="title"/>
          </p:nvPr>
        </p:nvSpPr>
        <p:spPr/>
        <p:txBody>
          <a:bodyPr/>
          <a:lstStyle/>
          <a:p>
            <a:endParaRPr lang="de-DE" altLang="de-DE" smtClean="0"/>
          </a:p>
        </p:txBody>
      </p:sp>
      <p:pic>
        <p:nvPicPr>
          <p:cNvPr id="3686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819563" y="685959"/>
            <a:ext cx="8103325" cy="5381139"/>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Slide Number Placeholder 1"/>
          <p:cNvSpPr>
            <a:spLocks noGrp="1"/>
          </p:cNvSpPr>
          <p:nvPr>
            <p:ph type="sldNum" sz="quarter" idx="12"/>
          </p:nvPr>
        </p:nvSpPr>
        <p:spPr/>
        <p:txBody>
          <a:bodyPr/>
          <a:lstStyle/>
          <a:p>
            <a:fld id="{6C6A6433-E183-4CEA-9077-9DD6B669D5DD}" type="slidenum">
              <a:rPr lang="en-US" smtClean="0"/>
              <a:t>21</a:t>
            </a:fld>
            <a:endParaRPr lang="en-US"/>
          </a:p>
        </p:txBody>
      </p:sp>
      <p:sp>
        <p:nvSpPr>
          <p:cNvPr id="5" name="Content Placeholder 2"/>
          <p:cNvSpPr txBox="1">
            <a:spLocks/>
          </p:cNvSpPr>
          <p:nvPr/>
        </p:nvSpPr>
        <p:spPr>
          <a:xfrm>
            <a:off x="1106661" y="6412999"/>
            <a:ext cx="9700491" cy="56659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dirty="0" smtClean="0"/>
              <a:t>Griffiths et al. (2008) Introduction to Genetic Analysis</a:t>
            </a:r>
            <a:endParaRPr lang="en-US" sz="1800" dirty="0"/>
          </a:p>
        </p:txBody>
      </p:sp>
    </p:spTree>
    <p:extLst>
      <p:ext uri="{BB962C8B-B14F-4D97-AF65-F5344CB8AC3E}">
        <p14:creationId xmlns:p14="http://schemas.microsoft.com/office/powerpoint/2010/main" val="722315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de-AT"/>
          </a:p>
        </p:txBody>
      </p:sp>
      <p:pic>
        <p:nvPicPr>
          <p:cNvPr id="10649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270563" y="324752"/>
            <a:ext cx="9585499" cy="639672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solidFill>
                  <a:schemeClr val="tx1"/>
                </a:solidFill>
                <a:prstDash val="solid"/>
                <a:miter lim="800000"/>
                <a:headEnd/>
                <a:tailEnd/>
              </a14:hiddenLine>
            </a:ext>
          </a:extLst>
        </p:spPr>
      </p:pic>
      <p:sp>
        <p:nvSpPr>
          <p:cNvPr id="3" name="Slide Number Placeholder 2"/>
          <p:cNvSpPr>
            <a:spLocks noGrp="1"/>
          </p:cNvSpPr>
          <p:nvPr>
            <p:ph type="sldNum" sz="quarter" idx="12"/>
          </p:nvPr>
        </p:nvSpPr>
        <p:spPr/>
        <p:txBody>
          <a:bodyPr/>
          <a:lstStyle/>
          <a:p>
            <a:fld id="{6C6A6433-E183-4CEA-9077-9DD6B669D5DD}" type="slidenum">
              <a:rPr lang="en-US" smtClean="0"/>
              <a:t>22</a:t>
            </a:fld>
            <a:endParaRPr lang="en-US"/>
          </a:p>
        </p:txBody>
      </p:sp>
    </p:spTree>
    <p:extLst>
      <p:ext uri="{BB962C8B-B14F-4D97-AF65-F5344CB8AC3E}">
        <p14:creationId xmlns:p14="http://schemas.microsoft.com/office/powerpoint/2010/main" val="580890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de-AT"/>
          </a:p>
        </p:txBody>
      </p:sp>
      <p:pic>
        <p:nvPicPr>
          <p:cNvPr id="107522" name="Picture 2"/>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2053258" y="252561"/>
            <a:ext cx="8229868" cy="642909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solidFill>
                  <a:schemeClr val="tx1"/>
                </a:solidFill>
                <a:prstDash val="solid"/>
                <a:miter lim="800000"/>
                <a:headEnd/>
                <a:tailEnd/>
              </a14:hiddenLine>
            </a:ext>
          </a:extLst>
        </p:spPr>
      </p:pic>
      <p:sp>
        <p:nvSpPr>
          <p:cNvPr id="3" name="Slide Number Placeholder 2"/>
          <p:cNvSpPr>
            <a:spLocks noGrp="1"/>
          </p:cNvSpPr>
          <p:nvPr>
            <p:ph type="sldNum" sz="quarter" idx="12"/>
          </p:nvPr>
        </p:nvSpPr>
        <p:spPr/>
        <p:txBody>
          <a:bodyPr/>
          <a:lstStyle/>
          <a:p>
            <a:fld id="{6C6A6433-E183-4CEA-9077-9DD6B669D5DD}" type="slidenum">
              <a:rPr lang="en-US" smtClean="0"/>
              <a:t>23</a:t>
            </a:fld>
            <a:endParaRPr lang="en-US"/>
          </a:p>
        </p:txBody>
      </p:sp>
    </p:spTree>
    <p:extLst>
      <p:ext uri="{BB962C8B-B14F-4D97-AF65-F5344CB8AC3E}">
        <p14:creationId xmlns:p14="http://schemas.microsoft.com/office/powerpoint/2010/main" val="42688550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Title 1"/>
          <p:cNvSpPr>
            <a:spLocks noGrp="1"/>
          </p:cNvSpPr>
          <p:nvPr>
            <p:ph type="title"/>
          </p:nvPr>
        </p:nvSpPr>
        <p:spPr/>
        <p:txBody>
          <a:bodyPr>
            <a:normAutofit/>
          </a:bodyPr>
          <a:lstStyle/>
          <a:p>
            <a:r>
              <a:rPr lang="en-US" altLang="de-DE" b="1" dirty="0">
                <a:latin typeface="+mn-lt"/>
              </a:rPr>
              <a:t>The gene</a:t>
            </a:r>
            <a:endParaRPr lang="de-AT" altLang="de-DE" b="1" dirty="0">
              <a:latin typeface="+mn-lt"/>
            </a:endParaRPr>
          </a:p>
        </p:txBody>
      </p:sp>
      <p:sp>
        <p:nvSpPr>
          <p:cNvPr id="70659" name="Content Placeholder 2"/>
          <p:cNvSpPr>
            <a:spLocks noGrp="1"/>
          </p:cNvSpPr>
          <p:nvPr>
            <p:ph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673" tIns="45837" rIns="91673" bIns="45837" numCol="1" rtlCol="0" anchor="t" anchorCtr="0" compatLnSpc="1">
            <a:prstTxWarp prst="textNoShape">
              <a:avLst/>
            </a:prstTxWarp>
            <a:normAutofit/>
          </a:bodyPr>
          <a:lstStyle/>
          <a:p>
            <a:r>
              <a:rPr lang="en-US" altLang="de-DE" sz="3208"/>
              <a:t>More complex structure</a:t>
            </a:r>
          </a:p>
          <a:p>
            <a:r>
              <a:rPr lang="en-US" altLang="de-DE" sz="3208"/>
              <a:t>Starts with regulatory region to initiate transcription</a:t>
            </a:r>
          </a:p>
          <a:p>
            <a:r>
              <a:rPr lang="en-US" altLang="de-DE" sz="3208"/>
              <a:t>Also contains signal to end transcription</a:t>
            </a:r>
          </a:p>
          <a:p>
            <a:r>
              <a:rPr lang="en-US" altLang="de-DE" sz="3208"/>
              <a:t>Exons: protein coding regions</a:t>
            </a:r>
          </a:p>
          <a:p>
            <a:r>
              <a:rPr lang="en-US" altLang="de-DE" sz="3208"/>
              <a:t>Introns: regions “between” exons</a:t>
            </a:r>
            <a:endParaRPr lang="de-AT" altLang="de-DE" sz="3208"/>
          </a:p>
        </p:txBody>
      </p:sp>
      <p:sp>
        <p:nvSpPr>
          <p:cNvPr id="2" name="Slide Number Placeholder 1"/>
          <p:cNvSpPr>
            <a:spLocks noGrp="1"/>
          </p:cNvSpPr>
          <p:nvPr>
            <p:ph type="sldNum" sz="quarter" idx="12"/>
          </p:nvPr>
        </p:nvSpPr>
        <p:spPr/>
        <p:txBody>
          <a:bodyPr/>
          <a:lstStyle/>
          <a:p>
            <a:fld id="{6C6A6433-E183-4CEA-9077-9DD6B669D5DD}" type="slidenum">
              <a:rPr lang="en-US" smtClean="0"/>
              <a:t>24</a:t>
            </a:fld>
            <a:endParaRPr lang="en-US"/>
          </a:p>
        </p:txBody>
      </p:sp>
    </p:spTree>
    <p:extLst>
      <p:ext uri="{BB962C8B-B14F-4D97-AF65-F5344CB8AC3E}">
        <p14:creationId xmlns:p14="http://schemas.microsoft.com/office/powerpoint/2010/main" val="37855009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70659">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70659">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70659">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70659">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7065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0418" name="Title 1"/>
          <p:cNvSpPr>
            <a:spLocks noGrp="1"/>
          </p:cNvSpPr>
          <p:nvPr>
            <p:ph type="title"/>
          </p:nvPr>
        </p:nvSpPr>
        <p:spPr/>
        <p:txBody>
          <a:bodyPr>
            <a:normAutofit/>
          </a:bodyPr>
          <a:lstStyle/>
          <a:p>
            <a:r>
              <a:rPr lang="en-US" altLang="de-DE" b="1" dirty="0">
                <a:latin typeface="+mn-lt"/>
              </a:rPr>
              <a:t>The gene</a:t>
            </a:r>
            <a:endParaRPr lang="de-AT" altLang="de-DE" b="1" dirty="0">
              <a:latin typeface="+mn-lt"/>
            </a:endParaRPr>
          </a:p>
        </p:txBody>
      </p:sp>
      <p:pic>
        <p:nvPicPr>
          <p:cNvPr id="60420"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403307" y="1984666"/>
            <a:ext cx="9197583" cy="2672216"/>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Slide Number Placeholder 1"/>
          <p:cNvSpPr>
            <a:spLocks noGrp="1"/>
          </p:cNvSpPr>
          <p:nvPr>
            <p:ph type="sldNum" sz="quarter" idx="12"/>
          </p:nvPr>
        </p:nvSpPr>
        <p:spPr/>
        <p:txBody>
          <a:bodyPr/>
          <a:lstStyle/>
          <a:p>
            <a:fld id="{6C6A6433-E183-4CEA-9077-9DD6B669D5DD}" type="slidenum">
              <a:rPr lang="en-US" smtClean="0"/>
              <a:t>25</a:t>
            </a:fld>
            <a:endParaRPr lang="en-US"/>
          </a:p>
        </p:txBody>
      </p:sp>
      <p:sp>
        <p:nvSpPr>
          <p:cNvPr id="5" name="Content Placeholder 2"/>
          <p:cNvSpPr txBox="1">
            <a:spLocks/>
          </p:cNvSpPr>
          <p:nvPr/>
        </p:nvSpPr>
        <p:spPr>
          <a:xfrm>
            <a:off x="1106661" y="6412999"/>
            <a:ext cx="9700491" cy="56659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dirty="0" smtClean="0"/>
              <a:t>Griffiths et al. (2008) Introduction to Genetic Analysis</a:t>
            </a:r>
            <a:endParaRPr lang="en-US" sz="1800" dirty="0"/>
          </a:p>
        </p:txBody>
      </p:sp>
    </p:spTree>
    <p:extLst>
      <p:ext uri="{BB962C8B-B14F-4D97-AF65-F5344CB8AC3E}">
        <p14:creationId xmlns:p14="http://schemas.microsoft.com/office/powerpoint/2010/main" val="33090327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Title 1"/>
          <p:cNvSpPr>
            <a:spLocks noGrp="1"/>
          </p:cNvSpPr>
          <p:nvPr>
            <p:ph type="title"/>
          </p:nvPr>
        </p:nvSpPr>
        <p:spPr>
          <a:xfrm>
            <a:off x="1403307" y="213579"/>
            <a:ext cx="6187956" cy="1145918"/>
          </a:xfrm>
        </p:spPr>
        <p:txBody>
          <a:bodyPr>
            <a:normAutofit/>
          </a:bodyPr>
          <a:lstStyle/>
          <a:p>
            <a:r>
              <a:rPr lang="en-US" altLang="de-DE" b="1" dirty="0">
                <a:latin typeface="+mn-lt"/>
              </a:rPr>
              <a:t>The genome</a:t>
            </a:r>
            <a:endParaRPr lang="de-AT" altLang="de-DE" b="1" dirty="0">
              <a:latin typeface="+mn-lt"/>
            </a:endParaRPr>
          </a:p>
        </p:txBody>
      </p:sp>
      <p:pic>
        <p:nvPicPr>
          <p:cNvPr id="6144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403307" y="1696595"/>
            <a:ext cx="9436316" cy="3176739"/>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Slide Number Placeholder 1"/>
          <p:cNvSpPr>
            <a:spLocks noGrp="1"/>
          </p:cNvSpPr>
          <p:nvPr>
            <p:ph type="sldNum" sz="quarter" idx="12"/>
          </p:nvPr>
        </p:nvSpPr>
        <p:spPr/>
        <p:txBody>
          <a:bodyPr/>
          <a:lstStyle/>
          <a:p>
            <a:fld id="{6C6A6433-E183-4CEA-9077-9DD6B669D5DD}" type="slidenum">
              <a:rPr lang="en-US" smtClean="0"/>
              <a:t>26</a:t>
            </a:fld>
            <a:endParaRPr lang="en-US"/>
          </a:p>
        </p:txBody>
      </p:sp>
      <p:sp>
        <p:nvSpPr>
          <p:cNvPr id="5" name="Content Placeholder 2"/>
          <p:cNvSpPr txBox="1">
            <a:spLocks/>
          </p:cNvSpPr>
          <p:nvPr/>
        </p:nvSpPr>
        <p:spPr>
          <a:xfrm>
            <a:off x="1106661" y="6412999"/>
            <a:ext cx="9700491" cy="56659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dirty="0" smtClean="0"/>
              <a:t>Griffiths et al. (2008) Introduction to Genetic Analysis</a:t>
            </a:r>
            <a:endParaRPr lang="en-US" sz="1800" dirty="0"/>
          </a:p>
        </p:txBody>
      </p:sp>
    </p:spTree>
    <p:extLst>
      <p:ext uri="{BB962C8B-B14F-4D97-AF65-F5344CB8AC3E}">
        <p14:creationId xmlns:p14="http://schemas.microsoft.com/office/powerpoint/2010/main" val="12811941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itle 1"/>
          <p:cNvSpPr>
            <a:spLocks noGrp="1"/>
          </p:cNvSpPr>
          <p:nvPr>
            <p:ph type="title"/>
          </p:nvPr>
        </p:nvSpPr>
        <p:spPr>
          <a:xfrm>
            <a:off x="1269670" y="0"/>
            <a:ext cx="6187956" cy="1145918"/>
          </a:xfrm>
        </p:spPr>
        <p:txBody>
          <a:bodyPr>
            <a:normAutofit/>
          </a:bodyPr>
          <a:lstStyle/>
          <a:p>
            <a:r>
              <a:rPr lang="en-US" altLang="de-DE" b="1" dirty="0">
                <a:latin typeface="+mn-lt"/>
              </a:rPr>
              <a:t>The genome</a:t>
            </a:r>
            <a:endParaRPr lang="de-AT" altLang="de-DE" b="1" dirty="0">
              <a:latin typeface="+mn-lt"/>
            </a:endParaRPr>
          </a:p>
        </p:txBody>
      </p:sp>
      <p:pic>
        <p:nvPicPr>
          <p:cNvPr id="6246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269670" y="918705"/>
            <a:ext cx="8085087" cy="5494294"/>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Slide Number Placeholder 1"/>
          <p:cNvSpPr>
            <a:spLocks noGrp="1"/>
          </p:cNvSpPr>
          <p:nvPr>
            <p:ph type="sldNum" sz="quarter" idx="12"/>
          </p:nvPr>
        </p:nvSpPr>
        <p:spPr/>
        <p:txBody>
          <a:bodyPr/>
          <a:lstStyle/>
          <a:p>
            <a:fld id="{6C6A6433-E183-4CEA-9077-9DD6B669D5DD}" type="slidenum">
              <a:rPr lang="en-US" smtClean="0"/>
              <a:t>27</a:t>
            </a:fld>
            <a:endParaRPr lang="en-US"/>
          </a:p>
        </p:txBody>
      </p:sp>
      <p:sp>
        <p:nvSpPr>
          <p:cNvPr id="5" name="Content Placeholder 2"/>
          <p:cNvSpPr txBox="1">
            <a:spLocks/>
          </p:cNvSpPr>
          <p:nvPr/>
        </p:nvSpPr>
        <p:spPr>
          <a:xfrm>
            <a:off x="1106661" y="6412999"/>
            <a:ext cx="9700491" cy="56659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dirty="0" smtClean="0"/>
              <a:t>Griffiths et al. (2008) Introduction to Genetic Analysis</a:t>
            </a:r>
            <a:endParaRPr lang="en-US" sz="1800" dirty="0"/>
          </a:p>
        </p:txBody>
      </p:sp>
    </p:spTree>
    <p:extLst>
      <p:ext uri="{BB962C8B-B14F-4D97-AF65-F5344CB8AC3E}">
        <p14:creationId xmlns:p14="http://schemas.microsoft.com/office/powerpoint/2010/main" val="24728345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Title 1"/>
          <p:cNvSpPr>
            <a:spLocks noGrp="1"/>
          </p:cNvSpPr>
          <p:nvPr>
            <p:ph type="title"/>
          </p:nvPr>
        </p:nvSpPr>
        <p:spPr/>
        <p:txBody>
          <a:bodyPr>
            <a:normAutofit/>
          </a:bodyPr>
          <a:lstStyle/>
          <a:p>
            <a:r>
              <a:rPr lang="en-US" altLang="de-DE" b="1" dirty="0">
                <a:latin typeface="+mn-lt"/>
              </a:rPr>
              <a:t>But wait! There is more…</a:t>
            </a:r>
            <a:endParaRPr lang="de-AT" altLang="de-DE" b="1" dirty="0">
              <a:latin typeface="+mn-lt"/>
            </a:endParaRPr>
          </a:p>
        </p:txBody>
      </p:sp>
      <p:sp>
        <p:nvSpPr>
          <p:cNvPr id="51203" name="Content Placeholder 2"/>
          <p:cNvSpPr>
            <a:spLocks noGrp="1"/>
          </p:cNvSpPr>
          <p:nvPr>
            <p:ph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673" tIns="45837" rIns="91673" bIns="45837" numCol="1" rtlCol="0" anchor="t" anchorCtr="0" compatLnSpc="1">
            <a:prstTxWarp prst="textNoShape">
              <a:avLst/>
            </a:prstTxWarp>
            <a:normAutofit lnSpcReduction="10000"/>
          </a:bodyPr>
          <a:lstStyle/>
          <a:p>
            <a:r>
              <a:rPr lang="en-US" altLang="de-DE" smtClean="0"/>
              <a:t>Genome - Complete collection of DNA, containing all the genetic information of an organism</a:t>
            </a:r>
          </a:p>
          <a:p>
            <a:r>
              <a:rPr lang="en-US" altLang="de-DE" smtClean="0"/>
              <a:t>Epigenome - Complete collection of changes to the DNA and histone proteins</a:t>
            </a:r>
          </a:p>
          <a:p>
            <a:r>
              <a:rPr lang="en-US" altLang="de-DE" smtClean="0"/>
              <a:t>Transcriptome - Complete collection of RNA molecules in a cell or collection of cells</a:t>
            </a:r>
          </a:p>
          <a:p>
            <a:r>
              <a:rPr lang="en-US" altLang="de-DE" smtClean="0"/>
              <a:t>Proteome - Complete collection of proteins in e.g. a cell, tissue, or organism</a:t>
            </a:r>
          </a:p>
          <a:p>
            <a:r>
              <a:rPr lang="en-US" altLang="de-DE" smtClean="0"/>
              <a:t>Metabolome - Complete collection of small-molecule chemicals (e.g. hormones) in a cell, tissue or organism</a:t>
            </a:r>
            <a:endParaRPr lang="de-AT" altLang="de-DE" smtClean="0"/>
          </a:p>
        </p:txBody>
      </p:sp>
      <p:sp>
        <p:nvSpPr>
          <p:cNvPr id="2" name="Slide Number Placeholder 1"/>
          <p:cNvSpPr>
            <a:spLocks noGrp="1"/>
          </p:cNvSpPr>
          <p:nvPr>
            <p:ph type="sldNum" sz="quarter" idx="12"/>
          </p:nvPr>
        </p:nvSpPr>
        <p:spPr/>
        <p:txBody>
          <a:bodyPr/>
          <a:lstStyle/>
          <a:p>
            <a:fld id="{6C6A6433-E183-4CEA-9077-9DD6B669D5DD}" type="slidenum">
              <a:rPr lang="en-US" smtClean="0"/>
              <a:t>28</a:t>
            </a:fld>
            <a:endParaRPr lang="en-US"/>
          </a:p>
        </p:txBody>
      </p:sp>
    </p:spTree>
    <p:extLst>
      <p:ext uri="{BB962C8B-B14F-4D97-AF65-F5344CB8AC3E}">
        <p14:creationId xmlns:p14="http://schemas.microsoft.com/office/powerpoint/2010/main" val="32150046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1203">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51203">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51203">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5120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Title 1"/>
          <p:cNvSpPr>
            <a:spLocks noGrp="1"/>
          </p:cNvSpPr>
          <p:nvPr>
            <p:ph type="title"/>
          </p:nvPr>
        </p:nvSpPr>
        <p:spPr>
          <a:xfrm>
            <a:off x="838200" y="500320"/>
            <a:ext cx="7614733" cy="1145918"/>
          </a:xfrm>
        </p:spPr>
        <p:txBody>
          <a:bodyPr>
            <a:normAutofit/>
          </a:bodyPr>
          <a:lstStyle/>
          <a:p>
            <a:r>
              <a:rPr lang="en-US" altLang="de-DE" b="1" dirty="0">
                <a:latin typeface="+mn-lt"/>
              </a:rPr>
              <a:t>But wait! There is even more…</a:t>
            </a:r>
            <a:endParaRPr lang="de-AT" altLang="de-DE" b="1" dirty="0">
              <a:latin typeface="+mn-lt"/>
            </a:endParaRPr>
          </a:p>
        </p:txBody>
      </p:sp>
      <p:sp>
        <p:nvSpPr>
          <p:cNvPr id="52227" name="Content Placeholder 2"/>
          <p:cNvSpPr>
            <a:spLocks noGrp="1"/>
          </p:cNvSpPr>
          <p:nvPr>
            <p:ph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673" tIns="45837" rIns="91673" bIns="45837" numCol="1" rtlCol="0" anchor="t" anchorCtr="0" compatLnSpc="1">
            <a:prstTxWarp prst="textNoShape">
              <a:avLst/>
            </a:prstTxWarp>
            <a:normAutofit/>
          </a:bodyPr>
          <a:lstStyle/>
          <a:p>
            <a:r>
              <a:rPr lang="en-US" altLang="de-DE" smtClean="0"/>
              <a:t>Microbiome - Complete collection of (genes of ) microbes in the organism</a:t>
            </a:r>
          </a:p>
          <a:p>
            <a:r>
              <a:rPr lang="en-US" altLang="de-DE" smtClean="0"/>
              <a:t>Metagenome - Complete collection of genetic material contained in an environmental sample</a:t>
            </a:r>
          </a:p>
          <a:p>
            <a:r>
              <a:rPr lang="en-US" altLang="de-DE" smtClean="0"/>
              <a:t>Phenome - Complete collection of phenotypic traits, affected by genomic and/or environmental factors in an organism</a:t>
            </a:r>
          </a:p>
          <a:p>
            <a:r>
              <a:rPr lang="en-US" altLang="de-DE" smtClean="0"/>
              <a:t>Functome - Complete collection of functions described by all the complementary members in living organisms</a:t>
            </a:r>
            <a:endParaRPr lang="de-AT" altLang="de-DE" smtClean="0"/>
          </a:p>
        </p:txBody>
      </p:sp>
      <p:sp>
        <p:nvSpPr>
          <p:cNvPr id="2" name="Slide Number Placeholder 1"/>
          <p:cNvSpPr>
            <a:spLocks noGrp="1"/>
          </p:cNvSpPr>
          <p:nvPr>
            <p:ph type="sldNum" sz="quarter" idx="12"/>
          </p:nvPr>
        </p:nvSpPr>
        <p:spPr/>
        <p:txBody>
          <a:bodyPr/>
          <a:lstStyle/>
          <a:p>
            <a:fld id="{6C6A6433-E183-4CEA-9077-9DD6B669D5DD}" type="slidenum">
              <a:rPr lang="en-US" smtClean="0"/>
              <a:t>29</a:t>
            </a:fld>
            <a:endParaRPr lang="en-US"/>
          </a:p>
        </p:txBody>
      </p:sp>
    </p:spTree>
    <p:extLst>
      <p:ext uri="{BB962C8B-B14F-4D97-AF65-F5344CB8AC3E}">
        <p14:creationId xmlns:p14="http://schemas.microsoft.com/office/powerpoint/2010/main" val="22650065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2227">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52227">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5222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latin typeface="+mn-lt"/>
              </a:rPr>
              <a:t>Watch on YouTube (</a:t>
            </a:r>
            <a:r>
              <a:rPr lang="en-US" b="1" dirty="0" smtClean="0">
                <a:latin typeface="+mn-lt"/>
              </a:rPr>
              <a:t>Genomics Boot Camp</a:t>
            </a:r>
            <a:r>
              <a:rPr lang="en-US" b="1" dirty="0">
                <a:latin typeface="+mn-lt"/>
              </a:rPr>
              <a:t>)</a:t>
            </a:r>
          </a:p>
        </p:txBody>
      </p:sp>
      <p:sp>
        <p:nvSpPr>
          <p:cNvPr id="3" name="Text Placeholder 2"/>
          <p:cNvSpPr>
            <a:spLocks noGrp="1"/>
          </p:cNvSpPr>
          <p:nvPr>
            <p:ph type="body" idx="1"/>
          </p:nvPr>
        </p:nvSpPr>
        <p:spPr>
          <a:xfrm>
            <a:off x="839788" y="1514908"/>
            <a:ext cx="5157787" cy="823912"/>
          </a:xfrm>
        </p:spPr>
        <p:txBody>
          <a:bodyPr/>
          <a:lstStyle/>
          <a:p>
            <a:r>
              <a:rPr lang="en-US" dirty="0" smtClean="0"/>
              <a:t>Direct link to this lecture:</a:t>
            </a:r>
            <a:endParaRPr lang="en-US" dirty="0"/>
          </a:p>
        </p:txBody>
      </p:sp>
      <p:sp>
        <p:nvSpPr>
          <p:cNvPr id="4" name="Content Placeholder 3"/>
          <p:cNvSpPr>
            <a:spLocks noGrp="1"/>
          </p:cNvSpPr>
          <p:nvPr>
            <p:ph sz="half" idx="2"/>
          </p:nvPr>
        </p:nvSpPr>
        <p:spPr>
          <a:xfrm>
            <a:off x="839788" y="2338820"/>
            <a:ext cx="5157787" cy="3684588"/>
          </a:xfrm>
        </p:spPr>
        <p:txBody>
          <a:bodyPr/>
          <a:lstStyle/>
          <a:p>
            <a:pPr marL="0" indent="0">
              <a:buNone/>
            </a:pPr>
            <a:r>
              <a:rPr lang="en-US">
                <a:hlinkClick r:id="rId2"/>
              </a:rPr>
              <a:t>https</a:t>
            </a:r>
            <a:r>
              <a:rPr lang="en-US">
                <a:hlinkClick r:id="rId2"/>
              </a:rPr>
              <a:t>://</a:t>
            </a:r>
            <a:r>
              <a:rPr lang="en-US" smtClean="0">
                <a:hlinkClick r:id="rId2"/>
              </a:rPr>
              <a:t>youtu.be/rKQGkPszPgU</a:t>
            </a:r>
            <a:r>
              <a:rPr lang="en-US" smtClean="0"/>
              <a:t>  </a:t>
            </a:r>
            <a:endParaRPr lang="en-US" dirty="0" smtClean="0"/>
          </a:p>
          <a:p>
            <a:pPr marL="0" indent="0">
              <a:buNone/>
            </a:pPr>
            <a:endParaRPr lang="en-US" dirty="0"/>
          </a:p>
          <a:p>
            <a:pPr marL="0" indent="0">
              <a:buNone/>
            </a:pPr>
            <a:endParaRPr lang="en-US" dirty="0"/>
          </a:p>
        </p:txBody>
      </p:sp>
      <p:pic>
        <p:nvPicPr>
          <p:cNvPr id="10" name="Content Placeholder 9"/>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7170386" y="2154154"/>
            <a:ext cx="2558741" cy="3684588"/>
          </a:xfrm>
        </p:spPr>
      </p:pic>
      <p:sp>
        <p:nvSpPr>
          <p:cNvPr id="7" name="Slide Number Placeholder 6"/>
          <p:cNvSpPr>
            <a:spLocks noGrp="1"/>
          </p:cNvSpPr>
          <p:nvPr>
            <p:ph type="sldNum" sz="quarter" idx="12"/>
          </p:nvPr>
        </p:nvSpPr>
        <p:spPr>
          <a:xfrm>
            <a:off x="8610600" y="6190095"/>
            <a:ext cx="2743200" cy="365125"/>
          </a:xfrm>
        </p:spPr>
        <p:txBody>
          <a:bodyPr/>
          <a:lstStyle/>
          <a:p>
            <a:fld id="{6C6A6433-E183-4CEA-9077-9DD6B669D5DD}" type="slidenum">
              <a:rPr lang="en-US" smtClean="0"/>
              <a:t>3</a:t>
            </a:fld>
            <a:endParaRPr lang="en-US"/>
          </a:p>
        </p:txBody>
      </p:sp>
      <p:sp>
        <p:nvSpPr>
          <p:cNvPr id="8" name="TextBox 7"/>
          <p:cNvSpPr txBox="1"/>
          <p:nvPr/>
        </p:nvSpPr>
        <p:spPr>
          <a:xfrm>
            <a:off x="933386" y="6001585"/>
            <a:ext cx="9578109" cy="369332"/>
          </a:xfrm>
          <a:prstGeom prst="rect">
            <a:avLst/>
          </a:prstGeom>
          <a:noFill/>
        </p:spPr>
        <p:txBody>
          <a:bodyPr wrap="square" rtlCol="0">
            <a:spAutoFit/>
          </a:bodyPr>
          <a:lstStyle/>
          <a:p>
            <a:r>
              <a:rPr lang="en-US" b="1" dirty="0" smtClean="0"/>
              <a:t>Full playlist:</a:t>
            </a:r>
            <a:r>
              <a:rPr lang="en-US" dirty="0" smtClean="0"/>
              <a:t> </a:t>
            </a:r>
            <a:r>
              <a:rPr lang="en-US" dirty="0" smtClean="0">
                <a:hlinkClick r:id="rId4"/>
              </a:rPr>
              <a:t>https</a:t>
            </a:r>
            <a:r>
              <a:rPr lang="en-US" dirty="0">
                <a:hlinkClick r:id="rId4"/>
              </a:rPr>
              <a:t>://</a:t>
            </a:r>
            <a:r>
              <a:rPr lang="en-US" dirty="0" smtClean="0">
                <a:hlinkClick r:id="rId4"/>
              </a:rPr>
              <a:t>youtube.com/playlist?list=PLdf-U83sN48MXs3EegQv2ripoBhLw6q6C</a:t>
            </a:r>
            <a:r>
              <a:rPr lang="en-US" dirty="0" smtClean="0"/>
              <a:t> </a:t>
            </a:r>
            <a:endParaRPr lang="en-US" dirty="0"/>
          </a:p>
        </p:txBody>
      </p:sp>
      <p:pic>
        <p:nvPicPr>
          <p:cNvPr id="9" name="Picture 8"/>
          <p:cNvPicPr>
            <a:picLocks noChangeAspect="1"/>
          </p:cNvPicPr>
          <p:nvPr/>
        </p:nvPicPr>
        <p:blipFill>
          <a:blip r:embed="rId5"/>
          <a:stretch>
            <a:fillRect/>
          </a:stretch>
        </p:blipFill>
        <p:spPr>
          <a:xfrm>
            <a:off x="933385" y="2808347"/>
            <a:ext cx="5485887" cy="3085812"/>
          </a:xfrm>
          <a:prstGeom prst="rect">
            <a:avLst/>
          </a:prstGeom>
        </p:spPr>
      </p:pic>
    </p:spTree>
    <p:extLst>
      <p:ext uri="{BB962C8B-B14F-4D97-AF65-F5344CB8AC3E}">
        <p14:creationId xmlns:p14="http://schemas.microsoft.com/office/powerpoint/2010/main" val="33186385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p:txBody>
          <a:bodyPr>
            <a:normAutofit/>
          </a:bodyPr>
          <a:lstStyle/>
          <a:p>
            <a:r>
              <a:rPr lang="en-US" altLang="de-DE" b="1" dirty="0">
                <a:latin typeface="+mn-lt"/>
              </a:rPr>
              <a:t>Genomics</a:t>
            </a:r>
            <a:endParaRPr lang="de-AT" altLang="de-DE" b="1" dirty="0">
              <a:latin typeface="+mn-lt"/>
            </a:endParaRPr>
          </a:p>
        </p:txBody>
      </p:sp>
      <p:sp>
        <p:nvSpPr>
          <p:cNvPr id="17411" name="Content Placeholder 2"/>
          <p:cNvSpPr>
            <a:spLocks noGrp="1"/>
          </p:cNvSpPr>
          <p:nvPr>
            <p:ph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673" tIns="45837" rIns="91673" bIns="45837" numCol="1" rtlCol="0" anchor="t" anchorCtr="0" compatLnSpc="1">
            <a:prstTxWarp prst="textNoShape">
              <a:avLst/>
            </a:prstTxWarp>
            <a:normAutofit/>
          </a:bodyPr>
          <a:lstStyle/>
          <a:p>
            <a:r>
              <a:rPr lang="en-US" altLang="de-DE" sz="3208" dirty="0"/>
              <a:t>Study of the total or part of the genetic or epigenetic sequence information of organisms, and attempts to understand the structure and function of these sequences and of downstream biological products</a:t>
            </a:r>
          </a:p>
          <a:p>
            <a:endParaRPr lang="en-US" altLang="de-DE" sz="3208" dirty="0"/>
          </a:p>
          <a:p>
            <a:r>
              <a:rPr lang="en-US" altLang="de-DE" sz="3208" dirty="0"/>
              <a:t>Genomics is distinct from genetics</a:t>
            </a:r>
          </a:p>
          <a:p>
            <a:endParaRPr lang="de-AT" altLang="de-DE" sz="3208" dirty="0"/>
          </a:p>
        </p:txBody>
      </p:sp>
      <p:sp>
        <p:nvSpPr>
          <p:cNvPr id="2" name="TextBox 1"/>
          <p:cNvSpPr txBox="1"/>
          <p:nvPr/>
        </p:nvSpPr>
        <p:spPr>
          <a:xfrm>
            <a:off x="838200" y="5896555"/>
            <a:ext cx="7283007" cy="370101"/>
          </a:xfrm>
          <a:prstGeom prst="rect">
            <a:avLst/>
          </a:prstGeom>
          <a:noFill/>
        </p:spPr>
        <p:txBody>
          <a:bodyPr wrap="square" rtlCol="0">
            <a:spAutoFit/>
          </a:bodyPr>
          <a:lstStyle/>
          <a:p>
            <a:r>
              <a:rPr lang="en-US" sz="1805" dirty="0"/>
              <a:t>WHO: https://www.who.int/news-room/q-a-detail/genomics</a:t>
            </a:r>
          </a:p>
        </p:txBody>
      </p:sp>
      <p:sp>
        <p:nvSpPr>
          <p:cNvPr id="3" name="Slide Number Placeholder 2"/>
          <p:cNvSpPr>
            <a:spLocks noGrp="1"/>
          </p:cNvSpPr>
          <p:nvPr>
            <p:ph type="sldNum" sz="quarter" idx="12"/>
          </p:nvPr>
        </p:nvSpPr>
        <p:spPr/>
        <p:txBody>
          <a:bodyPr/>
          <a:lstStyle/>
          <a:p>
            <a:fld id="{6C6A6433-E183-4CEA-9077-9DD6B669D5DD}" type="slidenum">
              <a:rPr lang="en-US" smtClean="0"/>
              <a:t>30</a:t>
            </a:fld>
            <a:endParaRPr lang="en-US"/>
          </a:p>
        </p:txBody>
      </p:sp>
    </p:spTree>
    <p:extLst>
      <p:ext uri="{BB962C8B-B14F-4D97-AF65-F5344CB8AC3E}">
        <p14:creationId xmlns:p14="http://schemas.microsoft.com/office/powerpoint/2010/main" val="27154217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41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p:txBody>
          <a:bodyPr>
            <a:normAutofit/>
          </a:bodyPr>
          <a:lstStyle/>
          <a:p>
            <a:r>
              <a:rPr lang="en-US" altLang="de-DE" b="1" dirty="0">
                <a:latin typeface="+mn-lt"/>
              </a:rPr>
              <a:t>Genomics vs. Genetics</a:t>
            </a:r>
            <a:endParaRPr lang="de-AT" altLang="de-DE" b="1" dirty="0">
              <a:latin typeface="+mn-lt"/>
            </a:endParaRPr>
          </a:p>
        </p:txBody>
      </p:sp>
      <p:sp>
        <p:nvSpPr>
          <p:cNvPr id="17411" name="Content Placeholder 2"/>
          <p:cNvSpPr>
            <a:spLocks noGrp="1"/>
          </p:cNvSpPr>
          <p:nvPr>
            <p:ph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673" tIns="45837" rIns="91673" bIns="45837" numCol="1" rtlCol="0" anchor="t" anchorCtr="0" compatLnSpc="1">
            <a:prstTxWarp prst="textNoShape">
              <a:avLst/>
            </a:prstTxWarp>
            <a:normAutofit/>
          </a:bodyPr>
          <a:lstStyle/>
          <a:p>
            <a:r>
              <a:rPr lang="en-US" altLang="de-DE" sz="3208" dirty="0"/>
              <a:t>Genetics:  the study of heredity</a:t>
            </a:r>
          </a:p>
          <a:p>
            <a:r>
              <a:rPr lang="en-US" altLang="de-DE" sz="3208" dirty="0"/>
              <a:t>Genomics: the study of genes and their functions, and related techniques</a:t>
            </a:r>
          </a:p>
          <a:p>
            <a:r>
              <a:rPr lang="en-US" altLang="de-DE" sz="3208" dirty="0"/>
              <a:t>Main difference: genetics inspects the functioning and composition of the single gene where as genomics addresses all genes and their inter relationships in order to identify their combined influence on growth and development</a:t>
            </a:r>
            <a:endParaRPr lang="de-AT" altLang="de-DE" sz="3208" dirty="0"/>
          </a:p>
        </p:txBody>
      </p:sp>
      <p:sp>
        <p:nvSpPr>
          <p:cNvPr id="5" name="TextBox 4"/>
          <p:cNvSpPr txBox="1"/>
          <p:nvPr/>
        </p:nvSpPr>
        <p:spPr>
          <a:xfrm>
            <a:off x="1981066" y="5971604"/>
            <a:ext cx="7560098" cy="370101"/>
          </a:xfrm>
          <a:prstGeom prst="rect">
            <a:avLst/>
          </a:prstGeom>
          <a:noFill/>
        </p:spPr>
        <p:txBody>
          <a:bodyPr wrap="square" rtlCol="0">
            <a:spAutoFit/>
          </a:bodyPr>
          <a:lstStyle/>
          <a:p>
            <a:r>
              <a:rPr lang="en-US" sz="1805" dirty="0"/>
              <a:t>WHO: https://www.who.int/news-room/q-a-detail/genomics</a:t>
            </a:r>
          </a:p>
        </p:txBody>
      </p:sp>
      <p:sp>
        <p:nvSpPr>
          <p:cNvPr id="2" name="Slide Number Placeholder 1"/>
          <p:cNvSpPr>
            <a:spLocks noGrp="1"/>
          </p:cNvSpPr>
          <p:nvPr>
            <p:ph type="sldNum" sz="quarter" idx="12"/>
          </p:nvPr>
        </p:nvSpPr>
        <p:spPr/>
        <p:txBody>
          <a:bodyPr/>
          <a:lstStyle/>
          <a:p>
            <a:fld id="{6C6A6433-E183-4CEA-9077-9DD6B669D5DD}" type="slidenum">
              <a:rPr lang="en-US" smtClean="0"/>
              <a:t>31</a:t>
            </a:fld>
            <a:endParaRPr lang="en-US"/>
          </a:p>
        </p:txBody>
      </p:sp>
    </p:spTree>
    <p:extLst>
      <p:ext uri="{BB962C8B-B14F-4D97-AF65-F5344CB8AC3E}">
        <p14:creationId xmlns:p14="http://schemas.microsoft.com/office/powerpoint/2010/main" val="1939745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411">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41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7410" name="Title 1"/>
          <p:cNvSpPr>
            <a:spLocks noGrp="1"/>
          </p:cNvSpPr>
          <p:nvPr>
            <p:ph type="title"/>
          </p:nvPr>
        </p:nvSpPr>
        <p:spPr/>
        <p:txBody>
          <a:bodyPr>
            <a:normAutofit/>
          </a:bodyPr>
          <a:lstStyle/>
          <a:p>
            <a:r>
              <a:rPr lang="en-US" altLang="de-DE" b="1" dirty="0">
                <a:latin typeface="+mn-lt"/>
              </a:rPr>
              <a:t>The genomic revolution</a:t>
            </a:r>
            <a:endParaRPr lang="de-AT" altLang="de-DE" b="1" dirty="0">
              <a:latin typeface="+mn-lt"/>
            </a:endParaRPr>
          </a:p>
        </p:txBody>
      </p:sp>
      <p:sp>
        <p:nvSpPr>
          <p:cNvPr id="17411" name="Content Placeholder 2"/>
          <p:cNvSpPr>
            <a:spLocks noGrp="1"/>
          </p:cNvSpPr>
          <p:nvPr>
            <p:ph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673" tIns="45837" rIns="91673" bIns="45837" numCol="1" rtlCol="0" anchor="t" anchorCtr="0" compatLnSpc="1">
            <a:prstTxWarp prst="textNoShape">
              <a:avLst/>
            </a:prstTxWarp>
            <a:normAutofit/>
          </a:bodyPr>
          <a:lstStyle/>
          <a:p>
            <a:r>
              <a:rPr lang="en-US" altLang="de-DE" sz="3208" dirty="0"/>
              <a:t>Science advances in an unexpectedly high rate</a:t>
            </a:r>
          </a:p>
          <a:p>
            <a:r>
              <a:rPr lang="en-US" altLang="de-DE" sz="3208" dirty="0"/>
              <a:t>In a short time the detailed analysis of genomic data turned from a dream to a hypothesis and then to the current reality</a:t>
            </a:r>
          </a:p>
          <a:p>
            <a:r>
              <a:rPr lang="en-US" altLang="de-DE" sz="3208" dirty="0"/>
              <a:t>Genomics has revolutionized genetics and most fields of biological research</a:t>
            </a:r>
            <a:endParaRPr lang="de-AT" altLang="de-DE" sz="3208" dirty="0"/>
          </a:p>
        </p:txBody>
      </p:sp>
      <p:sp>
        <p:nvSpPr>
          <p:cNvPr id="2" name="Slide Number Placeholder 1"/>
          <p:cNvSpPr>
            <a:spLocks noGrp="1"/>
          </p:cNvSpPr>
          <p:nvPr>
            <p:ph type="sldNum" sz="quarter" idx="12"/>
          </p:nvPr>
        </p:nvSpPr>
        <p:spPr/>
        <p:txBody>
          <a:bodyPr/>
          <a:lstStyle/>
          <a:p>
            <a:fld id="{6C6A6433-E183-4CEA-9077-9DD6B669D5DD}" type="slidenum">
              <a:rPr lang="en-US" smtClean="0"/>
              <a:t>32</a:t>
            </a:fld>
            <a:endParaRPr lang="en-US"/>
          </a:p>
        </p:txBody>
      </p:sp>
    </p:spTree>
    <p:extLst>
      <p:ext uri="{BB962C8B-B14F-4D97-AF65-F5344CB8AC3E}">
        <p14:creationId xmlns:p14="http://schemas.microsoft.com/office/powerpoint/2010/main" val="4730569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41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p:txBody>
          <a:bodyPr>
            <a:normAutofit/>
          </a:bodyPr>
          <a:lstStyle/>
          <a:p>
            <a:r>
              <a:rPr lang="en-US" altLang="de-DE" b="1" dirty="0">
                <a:latin typeface="+mn-lt"/>
              </a:rPr>
              <a:t>The genomic revolution</a:t>
            </a:r>
            <a:endParaRPr lang="de-AT" altLang="de-DE" b="1" dirty="0">
              <a:latin typeface="+mn-lt"/>
            </a:endParaRPr>
          </a:p>
        </p:txBody>
      </p:sp>
      <p:sp>
        <p:nvSpPr>
          <p:cNvPr id="18435" name="Content Placeholder 2"/>
          <p:cNvSpPr>
            <a:spLocks noGrp="1"/>
          </p:cNvSpPr>
          <p:nvPr>
            <p:ph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673" tIns="45837" rIns="91673" bIns="45837" numCol="1" rtlCol="0" anchor="t" anchorCtr="0" compatLnSpc="1">
            <a:prstTxWarp prst="textNoShape">
              <a:avLst/>
            </a:prstTxWarp>
            <a:normAutofit/>
          </a:bodyPr>
          <a:lstStyle/>
          <a:p>
            <a:r>
              <a:rPr lang="en-US" altLang="de-DE" sz="3208" dirty="0"/>
              <a:t>Crucial step was the ability to obtain high density single nucleotide polymorphism (SNP) and whole genome sequence (WGS) data</a:t>
            </a:r>
          </a:p>
          <a:p>
            <a:r>
              <a:rPr lang="en-US" altLang="de-DE" sz="3208" dirty="0"/>
              <a:t>Decrease in price for obtaining SNP and more recently WGS enabled to genotype many individuals</a:t>
            </a:r>
          </a:p>
          <a:p>
            <a:r>
              <a:rPr lang="en-US" altLang="de-DE" sz="3208" dirty="0"/>
              <a:t>Insight into genetic architecture</a:t>
            </a:r>
          </a:p>
          <a:p>
            <a:r>
              <a:rPr lang="en-US" altLang="de-DE" sz="3208" dirty="0"/>
              <a:t>Answers to old questions, but new ones arise</a:t>
            </a:r>
          </a:p>
          <a:p>
            <a:r>
              <a:rPr lang="en-US" altLang="de-DE" sz="3208" dirty="0"/>
              <a:t>New problems require new approaches</a:t>
            </a:r>
            <a:endParaRPr lang="de-AT" altLang="de-DE" sz="3208" dirty="0"/>
          </a:p>
        </p:txBody>
      </p:sp>
      <p:sp>
        <p:nvSpPr>
          <p:cNvPr id="2" name="Slide Number Placeholder 1"/>
          <p:cNvSpPr>
            <a:spLocks noGrp="1"/>
          </p:cNvSpPr>
          <p:nvPr>
            <p:ph type="sldNum" sz="quarter" idx="12"/>
          </p:nvPr>
        </p:nvSpPr>
        <p:spPr/>
        <p:txBody>
          <a:bodyPr/>
          <a:lstStyle/>
          <a:p>
            <a:fld id="{6C6A6433-E183-4CEA-9077-9DD6B669D5DD}" type="slidenum">
              <a:rPr lang="en-US" smtClean="0"/>
              <a:t>33</a:t>
            </a:fld>
            <a:endParaRPr lang="en-US"/>
          </a:p>
        </p:txBody>
      </p:sp>
    </p:spTree>
    <p:extLst>
      <p:ext uri="{BB962C8B-B14F-4D97-AF65-F5344CB8AC3E}">
        <p14:creationId xmlns:p14="http://schemas.microsoft.com/office/powerpoint/2010/main" val="23785520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43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43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43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43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normAutofit/>
          </a:bodyPr>
          <a:lstStyle/>
          <a:p>
            <a:r>
              <a:rPr lang="en-US" altLang="de-DE" b="1" dirty="0">
                <a:latin typeface="+mn-lt"/>
              </a:rPr>
              <a:t>The genomic revolution</a:t>
            </a:r>
            <a:endParaRPr lang="de-AT" altLang="de-DE" b="1" dirty="0">
              <a:latin typeface="+mn-lt"/>
            </a:endParaRPr>
          </a:p>
        </p:txBody>
      </p:sp>
      <p:sp>
        <p:nvSpPr>
          <p:cNvPr id="19459" name="Content Placeholder 2"/>
          <p:cNvSpPr>
            <a:spLocks noGrp="1"/>
          </p:cNvSpPr>
          <p:nvPr>
            <p:ph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673" tIns="45837" rIns="91673" bIns="45837" numCol="1" rtlCol="0" anchor="t" anchorCtr="0" compatLnSpc="1">
            <a:prstTxWarp prst="textNoShape">
              <a:avLst/>
            </a:prstTxWarp>
            <a:normAutofit/>
          </a:bodyPr>
          <a:lstStyle/>
          <a:p>
            <a:r>
              <a:rPr lang="en-US" altLang="de-DE" sz="2807" dirty="0"/>
              <a:t>1860s – Mendel</a:t>
            </a:r>
          </a:p>
          <a:p>
            <a:r>
              <a:rPr lang="en-US" altLang="de-DE" sz="2807" dirty="0"/>
              <a:t>1950s – Watson and Crick  </a:t>
            </a:r>
          </a:p>
          <a:p>
            <a:r>
              <a:rPr lang="en-US" altLang="de-DE" sz="2807" dirty="0"/>
              <a:t>1970s</a:t>
            </a:r>
          </a:p>
          <a:p>
            <a:pPr lvl="1"/>
            <a:r>
              <a:rPr lang="en-US" altLang="de-DE" sz="2807" dirty="0"/>
              <a:t>Cloning and sequencing “one gene at a time”</a:t>
            </a:r>
          </a:p>
          <a:p>
            <a:r>
              <a:rPr lang="en-US" altLang="de-DE" sz="2807" dirty="0"/>
              <a:t>1980s</a:t>
            </a:r>
          </a:p>
          <a:p>
            <a:pPr lvl="1"/>
            <a:r>
              <a:rPr lang="en-US" altLang="de-DE" sz="2807" dirty="0"/>
              <a:t>Genome projects – concentrated efforts to sequence entire genomes </a:t>
            </a:r>
          </a:p>
          <a:p>
            <a:pPr lvl="1"/>
            <a:r>
              <a:rPr lang="en-US" altLang="de-DE" sz="2807" dirty="0"/>
              <a:t>Maps of genomes</a:t>
            </a:r>
          </a:p>
          <a:p>
            <a:pPr lvl="1"/>
            <a:r>
              <a:rPr lang="en-US" altLang="de-DE" sz="2807" dirty="0"/>
              <a:t>Enables insights to overall patterns instead of just isolated genes</a:t>
            </a:r>
            <a:endParaRPr lang="de-AT" altLang="de-DE" sz="2807" dirty="0"/>
          </a:p>
        </p:txBody>
      </p:sp>
      <p:sp>
        <p:nvSpPr>
          <p:cNvPr id="2" name="Slide Number Placeholder 1"/>
          <p:cNvSpPr>
            <a:spLocks noGrp="1"/>
          </p:cNvSpPr>
          <p:nvPr>
            <p:ph type="sldNum" sz="quarter" idx="12"/>
          </p:nvPr>
        </p:nvSpPr>
        <p:spPr/>
        <p:txBody>
          <a:bodyPr/>
          <a:lstStyle/>
          <a:p>
            <a:fld id="{6C6A6433-E183-4CEA-9077-9DD6B669D5DD}" type="slidenum">
              <a:rPr lang="en-US" smtClean="0"/>
              <a:t>34</a:t>
            </a:fld>
            <a:endParaRPr lang="en-US"/>
          </a:p>
        </p:txBody>
      </p:sp>
    </p:spTree>
    <p:extLst>
      <p:ext uri="{BB962C8B-B14F-4D97-AF65-F5344CB8AC3E}">
        <p14:creationId xmlns:p14="http://schemas.microsoft.com/office/powerpoint/2010/main" val="15929433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45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459">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9459">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9459">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9459">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9459">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945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p:txBody>
          <a:bodyPr>
            <a:normAutofit/>
          </a:bodyPr>
          <a:lstStyle/>
          <a:p>
            <a:r>
              <a:rPr lang="en-US" altLang="de-DE" b="1" dirty="0">
                <a:latin typeface="+mn-lt"/>
              </a:rPr>
              <a:t>The genomic revolution</a:t>
            </a:r>
            <a:endParaRPr lang="de-AT" altLang="de-DE" b="1" dirty="0">
              <a:latin typeface="+mn-lt"/>
            </a:endParaRPr>
          </a:p>
        </p:txBody>
      </p:sp>
      <p:sp>
        <p:nvSpPr>
          <p:cNvPr id="20483" name="Content Placeholder 2"/>
          <p:cNvSpPr>
            <a:spLocks noGrp="1"/>
          </p:cNvSpPr>
          <p:nvPr>
            <p:ph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673" tIns="45837" rIns="91673" bIns="45837" numCol="1" rtlCol="0" anchor="t" anchorCtr="0" compatLnSpc="1">
            <a:prstTxWarp prst="textNoShape">
              <a:avLst/>
            </a:prstTxWarp>
            <a:normAutofit/>
          </a:bodyPr>
          <a:lstStyle/>
          <a:p>
            <a:r>
              <a:rPr lang="en-US" altLang="de-DE" sz="3208" dirty="0"/>
              <a:t>1990s to 2010s</a:t>
            </a:r>
          </a:p>
          <a:p>
            <a:pPr lvl="1"/>
            <a:r>
              <a:rPr lang="en-US" altLang="de-DE" sz="3208" dirty="0"/>
              <a:t>Genotyping technologies improve</a:t>
            </a:r>
          </a:p>
          <a:p>
            <a:pPr lvl="1"/>
            <a:r>
              <a:rPr lang="en-US" altLang="de-DE" sz="3208" dirty="0"/>
              <a:t>Gradual shift for accessibility – from the largest laboratories to everybody</a:t>
            </a:r>
          </a:p>
          <a:p>
            <a:pPr lvl="1"/>
            <a:r>
              <a:rPr lang="en-US" altLang="de-DE" sz="3208" dirty="0"/>
              <a:t>Sequencing speed improves dramatically</a:t>
            </a:r>
          </a:p>
          <a:p>
            <a:pPr lvl="1"/>
            <a:r>
              <a:rPr lang="en-US" altLang="de-DE" sz="3208" dirty="0"/>
              <a:t>Genotyping price decreases dramatically</a:t>
            </a:r>
          </a:p>
          <a:p>
            <a:pPr lvl="1"/>
            <a:r>
              <a:rPr lang="en-US" altLang="de-DE" sz="3208" dirty="0"/>
              <a:t>Almost industrialized production of sequences using robotics and automation</a:t>
            </a:r>
          </a:p>
        </p:txBody>
      </p:sp>
      <p:sp>
        <p:nvSpPr>
          <p:cNvPr id="2" name="Slide Number Placeholder 1"/>
          <p:cNvSpPr>
            <a:spLocks noGrp="1"/>
          </p:cNvSpPr>
          <p:nvPr>
            <p:ph type="sldNum" sz="quarter" idx="12"/>
          </p:nvPr>
        </p:nvSpPr>
        <p:spPr/>
        <p:txBody>
          <a:bodyPr/>
          <a:lstStyle/>
          <a:p>
            <a:fld id="{6C6A6433-E183-4CEA-9077-9DD6B669D5DD}" type="slidenum">
              <a:rPr lang="en-US" smtClean="0"/>
              <a:t>35</a:t>
            </a:fld>
            <a:endParaRPr lang="en-US"/>
          </a:p>
        </p:txBody>
      </p:sp>
    </p:spTree>
    <p:extLst>
      <p:ext uri="{BB962C8B-B14F-4D97-AF65-F5344CB8AC3E}">
        <p14:creationId xmlns:p14="http://schemas.microsoft.com/office/powerpoint/2010/main" val="39821959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48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48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48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48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1506" name="Title 1"/>
          <p:cNvSpPr>
            <a:spLocks noGrp="1"/>
          </p:cNvSpPr>
          <p:nvPr>
            <p:ph type="title"/>
          </p:nvPr>
        </p:nvSpPr>
        <p:spPr/>
        <p:txBody>
          <a:bodyPr>
            <a:normAutofit/>
          </a:bodyPr>
          <a:lstStyle/>
          <a:p>
            <a:r>
              <a:rPr lang="en-US" altLang="de-DE" b="1" dirty="0">
                <a:latin typeface="+mn-lt"/>
              </a:rPr>
              <a:t>The genomic revolution</a:t>
            </a:r>
            <a:endParaRPr lang="de-AT" altLang="de-DE" b="1" dirty="0">
              <a:latin typeface="+mn-lt"/>
            </a:endParaRPr>
          </a:p>
        </p:txBody>
      </p:sp>
      <p:pic>
        <p:nvPicPr>
          <p:cNvPr id="3" name="Content Placeholder 2" descr="Cost Per Genome"/>
          <p:cNvPicPr>
            <a:picLocks noGrp="1" noChangeAspect="1" noChangeArrowheads="1"/>
          </p:cNvPicPr>
          <p:nvPr>
            <p:ph idx="1"/>
          </p:nvPr>
        </p:nvPicPr>
        <p:blipFill>
          <a:blip r:embed="rId3" cstate="print">
            <a:extLst>
              <a:ext uri="{28A0092B-C50C-407E-A947-70E740481C1C}">
                <a14:useLocalDpi xmlns:a14="http://schemas.microsoft.com/office/drawing/2010/main" val="0"/>
              </a:ext>
            </a:extLst>
          </a:blip>
          <a:srcRect/>
          <a:stretch>
            <a:fillRect/>
          </a:stretch>
        </p:blipFill>
        <p:spPr bwMode="auto">
          <a:xfrm>
            <a:off x="837096" y="1316569"/>
            <a:ext cx="9603387" cy="5404906"/>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6C6A6433-E183-4CEA-9077-9DD6B669D5DD}" type="slidenum">
              <a:rPr lang="en-US" smtClean="0"/>
              <a:t>36</a:t>
            </a:fld>
            <a:endParaRPr lang="en-US"/>
          </a:p>
        </p:txBody>
      </p:sp>
    </p:spTree>
    <p:extLst>
      <p:ext uri="{BB962C8B-B14F-4D97-AF65-F5344CB8AC3E}">
        <p14:creationId xmlns:p14="http://schemas.microsoft.com/office/powerpoint/2010/main" val="5927584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5"/>
          <p:cNvSpPr>
            <a:spLocks noChangeArrowheads="1"/>
          </p:cNvSpPr>
          <p:nvPr/>
        </p:nvSpPr>
        <p:spPr bwMode="auto">
          <a:xfrm>
            <a:off x="1025236" y="2137134"/>
            <a:ext cx="8765553" cy="325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defRPr sz="1400" b="1">
                <a:solidFill>
                  <a:schemeClr val="tx1"/>
                </a:solidFill>
                <a:latin typeface="Arial" charset="0"/>
              </a:defRPr>
            </a:lvl1pPr>
            <a:lvl2pPr marL="742950" indent="-285750" eaLnBrk="0" hangingPunct="0">
              <a:defRPr sz="1400" b="1">
                <a:solidFill>
                  <a:schemeClr val="tx1"/>
                </a:solidFill>
                <a:latin typeface="Arial" charset="0"/>
              </a:defRPr>
            </a:lvl2pPr>
            <a:lvl3pPr marL="1143000" indent="-228600" eaLnBrk="0" hangingPunct="0">
              <a:defRPr sz="1400" b="1">
                <a:solidFill>
                  <a:schemeClr val="tx1"/>
                </a:solidFill>
                <a:latin typeface="Arial" charset="0"/>
              </a:defRPr>
            </a:lvl3pPr>
            <a:lvl4pPr marL="1600200" indent="-228600" eaLnBrk="0" hangingPunct="0">
              <a:defRPr sz="1400" b="1">
                <a:solidFill>
                  <a:schemeClr val="tx1"/>
                </a:solidFill>
                <a:latin typeface="Arial" charset="0"/>
              </a:defRPr>
            </a:lvl4pPr>
            <a:lvl5pPr marL="2057400" indent="-228600" eaLnBrk="0" hangingPunct="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pPr marL="457200" indent="-457200">
              <a:spcBef>
                <a:spcPct val="20000"/>
              </a:spcBef>
              <a:buSzPct val="110000"/>
              <a:buFont typeface="Arial" panose="020B0604020202020204" pitchFamily="34" charset="0"/>
              <a:buChar char="•"/>
              <a:defRPr/>
            </a:pPr>
            <a:r>
              <a:rPr lang="en-US" altLang="de-DE" sz="3208" b="0" dirty="0">
                <a:latin typeface="+mn-lt"/>
              </a:rPr>
              <a:t>Molecular marker is a</a:t>
            </a:r>
            <a:r>
              <a:rPr lang="en-GB" altLang="de-DE" sz="3208" b="0" dirty="0">
                <a:latin typeface="+mn-lt"/>
              </a:rPr>
              <a:t> segment of DNA with an identifiable physical location on a chromosome whose inheritance can be followed</a:t>
            </a:r>
            <a:endParaRPr lang="hr-HR" altLang="de-DE" sz="3208" b="0" dirty="0">
              <a:latin typeface="+mn-lt"/>
            </a:endParaRPr>
          </a:p>
          <a:p>
            <a:pPr marL="457200" indent="-457200">
              <a:spcBef>
                <a:spcPct val="20000"/>
              </a:spcBef>
              <a:buSzPct val="110000"/>
              <a:buFont typeface="Arial" panose="020B0604020202020204" pitchFamily="34" charset="0"/>
              <a:buChar char="•"/>
              <a:defRPr/>
            </a:pPr>
            <a:r>
              <a:rPr lang="en-GB" altLang="de-DE" sz="3208" b="0" dirty="0">
                <a:latin typeface="+mn-lt"/>
              </a:rPr>
              <a:t>A marker can be a DNA segment or just a single base pair </a:t>
            </a:r>
          </a:p>
          <a:p>
            <a:pPr marL="343792" indent="-343792">
              <a:spcBef>
                <a:spcPct val="20000"/>
              </a:spcBef>
              <a:buClr>
                <a:srgbClr val="009900"/>
              </a:buClr>
              <a:buSzPct val="110000"/>
              <a:buFont typeface="Wingdings" pitchFamily="2" charset="2"/>
              <a:buChar char="§"/>
              <a:defRPr/>
            </a:pPr>
            <a:endParaRPr lang="en-US" altLang="de-DE" sz="3208" b="0" dirty="0">
              <a:solidFill>
                <a:srgbClr val="000000"/>
              </a:solidFill>
            </a:endParaRPr>
          </a:p>
        </p:txBody>
      </p:sp>
      <p:sp>
        <p:nvSpPr>
          <p:cNvPr id="81923" name="Rectangle 6"/>
          <p:cNvSpPr>
            <a:spLocks noChangeArrowheads="1"/>
          </p:cNvSpPr>
          <p:nvPr/>
        </p:nvSpPr>
        <p:spPr bwMode="auto">
          <a:xfrm>
            <a:off x="1025236" y="571959"/>
            <a:ext cx="8277665" cy="720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1400" b="1">
                <a:solidFill>
                  <a:schemeClr val="tx1"/>
                </a:solidFill>
                <a:latin typeface="Arial" charset="0"/>
              </a:defRPr>
            </a:lvl1pPr>
            <a:lvl2pPr marL="742950" indent="-285750" eaLnBrk="0" hangingPunct="0">
              <a:defRPr sz="1400" b="1">
                <a:solidFill>
                  <a:schemeClr val="tx1"/>
                </a:solidFill>
                <a:latin typeface="Arial" charset="0"/>
              </a:defRPr>
            </a:lvl2pPr>
            <a:lvl3pPr marL="1143000" indent="-228600" eaLnBrk="0" hangingPunct="0">
              <a:defRPr sz="1400" b="1">
                <a:solidFill>
                  <a:schemeClr val="tx1"/>
                </a:solidFill>
                <a:latin typeface="Arial" charset="0"/>
              </a:defRPr>
            </a:lvl3pPr>
            <a:lvl4pPr marL="1600200" indent="-228600" eaLnBrk="0" hangingPunct="0">
              <a:defRPr sz="1400" b="1">
                <a:solidFill>
                  <a:schemeClr val="tx1"/>
                </a:solidFill>
                <a:latin typeface="Arial" charset="0"/>
              </a:defRPr>
            </a:lvl4pPr>
            <a:lvl5pPr marL="2057400" indent="-228600" eaLnBrk="0" hangingPunct="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pPr eaLnBrk="1" hangingPunct="1"/>
            <a:r>
              <a:rPr lang="en-GB" altLang="de-DE" sz="4400" dirty="0">
                <a:latin typeface="+mn-lt"/>
                <a:ea typeface="+mj-ea"/>
                <a:cs typeface="+mj-cs"/>
              </a:rPr>
              <a:t>Molecular markers</a:t>
            </a:r>
            <a:endParaRPr lang="hr-HR" altLang="de-DE" sz="4400" dirty="0">
              <a:latin typeface="+mn-lt"/>
              <a:ea typeface="+mj-ea"/>
              <a:cs typeface="+mj-cs"/>
            </a:endParaRPr>
          </a:p>
        </p:txBody>
      </p:sp>
      <p:sp>
        <p:nvSpPr>
          <p:cNvPr id="2" name="Slide Number Placeholder 1"/>
          <p:cNvSpPr>
            <a:spLocks noGrp="1"/>
          </p:cNvSpPr>
          <p:nvPr>
            <p:ph type="sldNum" sz="quarter" idx="12"/>
          </p:nvPr>
        </p:nvSpPr>
        <p:spPr/>
        <p:txBody>
          <a:bodyPr/>
          <a:lstStyle/>
          <a:p>
            <a:fld id="{6C6A6433-E183-4CEA-9077-9DD6B669D5DD}" type="slidenum">
              <a:rPr lang="en-US" smtClean="0"/>
              <a:t>37</a:t>
            </a:fld>
            <a:endParaRPr lang="en-US"/>
          </a:p>
        </p:txBody>
      </p:sp>
    </p:spTree>
    <p:extLst>
      <p:ext uri="{BB962C8B-B14F-4D97-AF65-F5344CB8AC3E}">
        <p14:creationId xmlns:p14="http://schemas.microsoft.com/office/powerpoint/2010/main" val="37994980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0115" name="Picture 2" descr="C:\Users\NUWI\Desktop\tmp.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0714" y="606382"/>
            <a:ext cx="9515893" cy="6251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9758091" y="6170827"/>
            <a:ext cx="1148516" cy="371046"/>
          </a:xfrm>
          <a:prstGeom prst="rect">
            <a:avLst/>
          </a:prstGeom>
          <a:solidFill>
            <a:schemeClr val="bg1"/>
          </a:solidFill>
        </p:spPr>
        <p:txBody>
          <a:bodyPr wrap="square" rtlCol="0">
            <a:spAutoFit/>
          </a:bodyPr>
          <a:lstStyle/>
          <a:p>
            <a:endParaRPr lang="en-US" sz="1805" dirty="0"/>
          </a:p>
        </p:txBody>
      </p:sp>
      <p:sp>
        <p:nvSpPr>
          <p:cNvPr id="3" name="Slide Number Placeholder 2"/>
          <p:cNvSpPr>
            <a:spLocks noGrp="1"/>
          </p:cNvSpPr>
          <p:nvPr>
            <p:ph type="sldNum" sz="quarter" idx="12"/>
          </p:nvPr>
        </p:nvSpPr>
        <p:spPr/>
        <p:txBody>
          <a:bodyPr/>
          <a:lstStyle/>
          <a:p>
            <a:fld id="{6C6A6433-E183-4CEA-9077-9DD6B669D5DD}" type="slidenum">
              <a:rPr lang="en-US" smtClean="0"/>
              <a:t>38</a:t>
            </a:fld>
            <a:endParaRPr lang="en-US"/>
          </a:p>
        </p:txBody>
      </p:sp>
    </p:spTree>
    <p:extLst>
      <p:ext uri="{BB962C8B-B14F-4D97-AF65-F5344CB8AC3E}">
        <p14:creationId xmlns:p14="http://schemas.microsoft.com/office/powerpoint/2010/main" val="28741883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latin typeface="+mn-lt"/>
              </a:rPr>
              <a:t>Where is the party at?</a:t>
            </a:r>
          </a:p>
        </p:txBody>
      </p:sp>
      <p:sp>
        <p:nvSpPr>
          <p:cNvPr id="3" name="Slide Number Placeholder 2"/>
          <p:cNvSpPr>
            <a:spLocks noGrp="1"/>
          </p:cNvSpPr>
          <p:nvPr>
            <p:ph type="sldNum" sz="quarter" idx="12"/>
          </p:nvPr>
        </p:nvSpPr>
        <p:spPr/>
        <p:txBody>
          <a:bodyPr/>
          <a:lstStyle/>
          <a:p>
            <a:fld id="{6C6A6433-E183-4CEA-9077-9DD6B669D5DD}" type="slidenum">
              <a:rPr lang="en-US" smtClean="0"/>
              <a:t>39</a:t>
            </a:fld>
            <a:endParaRPr lang="en-US"/>
          </a:p>
        </p:txBody>
      </p:sp>
      <p:sp>
        <p:nvSpPr>
          <p:cNvPr id="6" name="Rectangle 5"/>
          <p:cNvSpPr/>
          <p:nvPr/>
        </p:nvSpPr>
        <p:spPr bwMode="auto">
          <a:xfrm>
            <a:off x="5558555" y="3449683"/>
            <a:ext cx="1512168" cy="1512168"/>
          </a:xfrm>
          <a:prstGeom prst="rect">
            <a:avLst/>
          </a:prstGeom>
          <a:solidFill>
            <a:srgbClr val="00B050"/>
          </a:solidFill>
          <a:ln>
            <a:noFill/>
          </a:ln>
          <a:effectLst/>
          <a:ex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400" b="1" i="0" u="none" strike="noStrike" cap="none" normalizeH="0" baseline="0" smtClean="0">
              <a:ln>
                <a:noFill/>
              </a:ln>
              <a:solidFill>
                <a:schemeClr val="tx1"/>
              </a:solidFill>
              <a:effectLst/>
              <a:latin typeface="Arial" charset="0"/>
            </a:endParaRPr>
          </a:p>
        </p:txBody>
      </p:sp>
      <p:sp>
        <p:nvSpPr>
          <p:cNvPr id="7" name="Isosceles Triangle 6"/>
          <p:cNvSpPr/>
          <p:nvPr/>
        </p:nvSpPr>
        <p:spPr bwMode="auto">
          <a:xfrm>
            <a:off x="5278042" y="2081531"/>
            <a:ext cx="2073194" cy="1258416"/>
          </a:xfrm>
          <a:prstGeom prst="triangle">
            <a:avLst/>
          </a:prstGeom>
          <a:solidFill>
            <a:srgbClr val="FF0000"/>
          </a:solidFill>
          <a:ln>
            <a:noFill/>
          </a:ln>
          <a:effectLst/>
          <a:ex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400" b="1" i="0" u="none" strike="noStrike" cap="none" normalizeH="0" baseline="0" smtClean="0">
              <a:ln>
                <a:noFill/>
              </a:ln>
              <a:solidFill>
                <a:schemeClr val="tx1"/>
              </a:solidFill>
              <a:effectLst/>
              <a:latin typeface="Arial" charset="0"/>
            </a:endParaRPr>
          </a:p>
        </p:txBody>
      </p:sp>
    </p:spTree>
    <p:extLst>
      <p:ext uri="{BB962C8B-B14F-4D97-AF65-F5344CB8AC3E}">
        <p14:creationId xmlns:p14="http://schemas.microsoft.com/office/powerpoint/2010/main" val="24901178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1506" name="Title 1"/>
          <p:cNvSpPr>
            <a:spLocks noGrp="1"/>
          </p:cNvSpPr>
          <p:nvPr>
            <p:ph type="title"/>
          </p:nvPr>
        </p:nvSpPr>
        <p:spPr/>
        <p:txBody>
          <a:bodyPr>
            <a:normAutofit/>
          </a:bodyPr>
          <a:lstStyle/>
          <a:p>
            <a:r>
              <a:rPr lang="en-US" altLang="de-DE" b="1" dirty="0" smtClean="0">
                <a:latin typeface="+mn-lt"/>
              </a:rPr>
              <a:t>Preliminary knowledge needed</a:t>
            </a:r>
            <a:endParaRPr lang="de-AT" altLang="de-DE" b="1" dirty="0">
              <a:latin typeface="+mn-lt"/>
            </a:endParaRPr>
          </a:p>
        </p:txBody>
      </p:sp>
      <p:sp>
        <p:nvSpPr>
          <p:cNvPr id="21507" name="Content Placeholder 2"/>
          <p:cNvSpPr>
            <a:spLocks noGrp="1"/>
          </p:cNvSpPr>
          <p:nvPr>
            <p:ph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673" tIns="45837" rIns="91673" bIns="45837" numCol="1" rtlCol="0" anchor="t" anchorCtr="0" compatLnSpc="1">
            <a:prstTxWarp prst="textNoShape">
              <a:avLst/>
            </a:prstTxWarp>
            <a:normAutofit/>
          </a:bodyPr>
          <a:lstStyle/>
          <a:p>
            <a:r>
              <a:rPr lang="de-AT" altLang="de-DE" sz="3208" dirty="0" smtClean="0"/>
              <a:t>High school level biology</a:t>
            </a:r>
          </a:p>
          <a:p>
            <a:r>
              <a:rPr lang="de-AT" altLang="de-DE" sz="3208" dirty="0" smtClean="0"/>
              <a:t>Basic genetics knowledge</a:t>
            </a:r>
          </a:p>
          <a:p>
            <a:endParaRPr lang="de-AT" altLang="de-DE" sz="3208" dirty="0"/>
          </a:p>
          <a:p>
            <a:r>
              <a:rPr lang="de-AT" altLang="de-DE" sz="3208" dirty="0" smtClean="0"/>
              <a:t>Introductory-level course</a:t>
            </a:r>
          </a:p>
          <a:p>
            <a:pPr lvl="1"/>
            <a:r>
              <a:rPr lang="de-AT" altLang="de-DE" sz="2808" dirty="0" smtClean="0"/>
              <a:t>We will explain the concepts as we go </a:t>
            </a:r>
          </a:p>
          <a:p>
            <a:endParaRPr lang="de-AT" altLang="de-DE" sz="3208" dirty="0"/>
          </a:p>
          <a:p>
            <a:endParaRPr lang="de-AT" altLang="de-DE" sz="3208" dirty="0"/>
          </a:p>
        </p:txBody>
      </p:sp>
      <p:sp>
        <p:nvSpPr>
          <p:cNvPr id="2" name="Slide Number Placeholder 1"/>
          <p:cNvSpPr>
            <a:spLocks noGrp="1"/>
          </p:cNvSpPr>
          <p:nvPr>
            <p:ph type="sldNum" sz="quarter" idx="12"/>
          </p:nvPr>
        </p:nvSpPr>
        <p:spPr/>
        <p:txBody>
          <a:bodyPr/>
          <a:lstStyle/>
          <a:p>
            <a:fld id="{6C6A6433-E183-4CEA-9077-9DD6B669D5DD}" type="slidenum">
              <a:rPr lang="en-US" smtClean="0"/>
              <a:t>4</a:t>
            </a:fld>
            <a:endParaRPr lang="en-US"/>
          </a:p>
        </p:txBody>
      </p:sp>
    </p:spTree>
    <p:extLst>
      <p:ext uri="{BB962C8B-B14F-4D97-AF65-F5344CB8AC3E}">
        <p14:creationId xmlns:p14="http://schemas.microsoft.com/office/powerpoint/2010/main" val="36252634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latin typeface="+mn-lt"/>
              </a:rPr>
              <a:t>Where is the party at?</a:t>
            </a:r>
          </a:p>
        </p:txBody>
      </p:sp>
      <p:sp>
        <p:nvSpPr>
          <p:cNvPr id="3" name="Slide Number Placeholder 2"/>
          <p:cNvSpPr>
            <a:spLocks noGrp="1"/>
          </p:cNvSpPr>
          <p:nvPr>
            <p:ph type="sldNum" sz="quarter" idx="12"/>
          </p:nvPr>
        </p:nvSpPr>
        <p:spPr/>
        <p:txBody>
          <a:bodyPr/>
          <a:lstStyle/>
          <a:p>
            <a:fld id="{6C6A6433-E183-4CEA-9077-9DD6B669D5DD}" type="slidenum">
              <a:rPr lang="en-US" smtClean="0"/>
              <a:t>40</a:t>
            </a:fld>
            <a:endParaRPr lang="en-US"/>
          </a:p>
        </p:txBody>
      </p:sp>
      <p:sp>
        <p:nvSpPr>
          <p:cNvPr id="28" name="Rectangle 27"/>
          <p:cNvSpPr/>
          <p:nvPr/>
        </p:nvSpPr>
        <p:spPr bwMode="auto">
          <a:xfrm>
            <a:off x="5024232" y="4061652"/>
            <a:ext cx="476796" cy="504056"/>
          </a:xfrm>
          <a:prstGeom prst="rect">
            <a:avLst/>
          </a:prstGeom>
          <a:solidFill>
            <a:srgbClr val="00B050"/>
          </a:solidFill>
          <a:ln>
            <a:noFill/>
          </a:ln>
          <a:effectLst/>
          <a:ex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400" b="1" i="0" u="none" strike="noStrike" cap="none" normalizeH="0" baseline="0" smtClean="0">
              <a:ln>
                <a:noFill/>
              </a:ln>
              <a:solidFill>
                <a:schemeClr val="tx1"/>
              </a:solidFill>
              <a:effectLst/>
              <a:latin typeface="Arial" charset="0"/>
            </a:endParaRPr>
          </a:p>
        </p:txBody>
      </p:sp>
      <p:sp>
        <p:nvSpPr>
          <p:cNvPr id="29" name="Rectangle 28"/>
          <p:cNvSpPr/>
          <p:nvPr/>
        </p:nvSpPr>
        <p:spPr bwMode="auto">
          <a:xfrm>
            <a:off x="4064700" y="4061652"/>
            <a:ext cx="476796" cy="504056"/>
          </a:xfrm>
          <a:prstGeom prst="rect">
            <a:avLst/>
          </a:prstGeom>
          <a:solidFill>
            <a:srgbClr val="00B050"/>
          </a:solidFill>
          <a:ln>
            <a:noFill/>
          </a:ln>
          <a:effectLst/>
          <a:ex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400" b="1" i="0" u="none" strike="noStrike" cap="none" normalizeH="0" baseline="0" smtClean="0">
              <a:ln>
                <a:noFill/>
              </a:ln>
              <a:solidFill>
                <a:schemeClr val="tx1"/>
              </a:solidFill>
              <a:effectLst/>
              <a:latin typeface="Arial" charset="0"/>
            </a:endParaRPr>
          </a:p>
        </p:txBody>
      </p:sp>
      <p:sp>
        <p:nvSpPr>
          <p:cNvPr id="30" name="Rectangle 29"/>
          <p:cNvSpPr/>
          <p:nvPr/>
        </p:nvSpPr>
        <p:spPr bwMode="auto">
          <a:xfrm>
            <a:off x="8615808" y="4065784"/>
            <a:ext cx="476796" cy="504056"/>
          </a:xfrm>
          <a:prstGeom prst="rect">
            <a:avLst/>
          </a:prstGeom>
          <a:solidFill>
            <a:srgbClr val="00B050"/>
          </a:solidFill>
          <a:ln>
            <a:noFill/>
          </a:ln>
          <a:effectLst/>
          <a:ex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400" b="1" i="0" u="none" strike="noStrike" cap="none" normalizeH="0" baseline="0" smtClean="0">
              <a:ln>
                <a:noFill/>
              </a:ln>
              <a:solidFill>
                <a:schemeClr val="tx1"/>
              </a:solidFill>
              <a:effectLst/>
              <a:latin typeface="Arial" charset="0"/>
            </a:endParaRPr>
          </a:p>
        </p:txBody>
      </p:sp>
      <p:sp>
        <p:nvSpPr>
          <p:cNvPr id="31" name="Rectangle 30"/>
          <p:cNvSpPr/>
          <p:nvPr/>
        </p:nvSpPr>
        <p:spPr bwMode="auto">
          <a:xfrm>
            <a:off x="9424224" y="4065784"/>
            <a:ext cx="476796" cy="504056"/>
          </a:xfrm>
          <a:prstGeom prst="rect">
            <a:avLst/>
          </a:prstGeom>
          <a:solidFill>
            <a:srgbClr val="00B050"/>
          </a:solidFill>
          <a:ln>
            <a:noFill/>
          </a:ln>
          <a:effectLst/>
          <a:ex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400" b="1" i="0" u="none" strike="noStrike" cap="none" normalizeH="0" baseline="0" smtClean="0">
              <a:ln>
                <a:noFill/>
              </a:ln>
              <a:solidFill>
                <a:schemeClr val="tx1"/>
              </a:solidFill>
              <a:effectLst/>
              <a:latin typeface="Arial" charset="0"/>
            </a:endParaRPr>
          </a:p>
        </p:txBody>
      </p:sp>
      <p:sp>
        <p:nvSpPr>
          <p:cNvPr id="32" name="Rectangle 31"/>
          <p:cNvSpPr/>
          <p:nvPr/>
        </p:nvSpPr>
        <p:spPr bwMode="auto">
          <a:xfrm>
            <a:off x="7807392" y="4065784"/>
            <a:ext cx="476796" cy="504056"/>
          </a:xfrm>
          <a:prstGeom prst="rect">
            <a:avLst/>
          </a:prstGeom>
          <a:solidFill>
            <a:srgbClr val="00B050"/>
          </a:solidFill>
          <a:ln>
            <a:noFill/>
          </a:ln>
          <a:effectLst/>
          <a:ex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400" b="1" i="0" u="none" strike="noStrike" cap="none" normalizeH="0" baseline="0" smtClean="0">
              <a:ln>
                <a:noFill/>
              </a:ln>
              <a:solidFill>
                <a:schemeClr val="tx1"/>
              </a:solidFill>
              <a:effectLst/>
              <a:latin typeface="Arial" charset="0"/>
            </a:endParaRPr>
          </a:p>
        </p:txBody>
      </p:sp>
      <p:sp>
        <p:nvSpPr>
          <p:cNvPr id="33" name="Rectangle 32"/>
          <p:cNvSpPr/>
          <p:nvPr/>
        </p:nvSpPr>
        <p:spPr bwMode="auto">
          <a:xfrm>
            <a:off x="6140141" y="4061652"/>
            <a:ext cx="476796" cy="504056"/>
          </a:xfrm>
          <a:prstGeom prst="rect">
            <a:avLst/>
          </a:prstGeom>
          <a:solidFill>
            <a:srgbClr val="00B050"/>
          </a:solidFill>
          <a:ln>
            <a:noFill/>
          </a:ln>
          <a:effectLst/>
          <a:ex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400" b="1" i="0" u="none" strike="noStrike" cap="none" normalizeH="0" baseline="0" smtClean="0">
              <a:ln>
                <a:noFill/>
              </a:ln>
              <a:solidFill>
                <a:schemeClr val="tx1"/>
              </a:solidFill>
              <a:effectLst/>
              <a:latin typeface="Arial" charset="0"/>
            </a:endParaRPr>
          </a:p>
        </p:txBody>
      </p:sp>
      <p:sp>
        <p:nvSpPr>
          <p:cNvPr id="34" name="Rectangle 33"/>
          <p:cNvSpPr/>
          <p:nvPr/>
        </p:nvSpPr>
        <p:spPr bwMode="auto">
          <a:xfrm>
            <a:off x="6943296" y="4065784"/>
            <a:ext cx="476796" cy="504056"/>
          </a:xfrm>
          <a:prstGeom prst="rect">
            <a:avLst/>
          </a:prstGeom>
          <a:solidFill>
            <a:srgbClr val="00B050"/>
          </a:solidFill>
          <a:ln>
            <a:noFill/>
          </a:ln>
          <a:effectLst/>
          <a:ex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400" b="1" i="0" u="none" strike="noStrike" cap="none" normalizeH="0" baseline="0" smtClean="0">
              <a:ln>
                <a:noFill/>
              </a:ln>
              <a:solidFill>
                <a:schemeClr val="tx1"/>
              </a:solidFill>
              <a:effectLst/>
              <a:latin typeface="Arial" charset="0"/>
            </a:endParaRPr>
          </a:p>
        </p:txBody>
      </p:sp>
      <p:sp>
        <p:nvSpPr>
          <p:cNvPr id="35" name="Rectangle 34"/>
          <p:cNvSpPr/>
          <p:nvPr/>
        </p:nvSpPr>
        <p:spPr bwMode="auto">
          <a:xfrm>
            <a:off x="7807392" y="2983130"/>
            <a:ext cx="476796" cy="504056"/>
          </a:xfrm>
          <a:prstGeom prst="rect">
            <a:avLst/>
          </a:prstGeom>
          <a:solidFill>
            <a:srgbClr val="00B050"/>
          </a:solidFill>
          <a:ln>
            <a:noFill/>
          </a:ln>
          <a:effectLst/>
          <a:ex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400" b="1" i="0" u="none" strike="noStrike" cap="none" normalizeH="0" baseline="0" smtClean="0">
              <a:ln>
                <a:noFill/>
              </a:ln>
              <a:solidFill>
                <a:schemeClr val="tx1"/>
              </a:solidFill>
              <a:effectLst/>
              <a:latin typeface="Arial" charset="0"/>
            </a:endParaRPr>
          </a:p>
        </p:txBody>
      </p:sp>
      <p:sp>
        <p:nvSpPr>
          <p:cNvPr id="36" name="Rectangle 35"/>
          <p:cNvSpPr/>
          <p:nvPr/>
        </p:nvSpPr>
        <p:spPr bwMode="auto">
          <a:xfrm>
            <a:off x="7807392" y="3524457"/>
            <a:ext cx="476796" cy="504056"/>
          </a:xfrm>
          <a:prstGeom prst="rect">
            <a:avLst/>
          </a:prstGeom>
          <a:solidFill>
            <a:srgbClr val="00B050"/>
          </a:solidFill>
          <a:ln>
            <a:noFill/>
          </a:ln>
          <a:effectLst/>
          <a:ex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400" b="1" i="0" u="none" strike="noStrike" cap="none" normalizeH="0" baseline="0" smtClean="0">
              <a:ln>
                <a:noFill/>
              </a:ln>
              <a:solidFill>
                <a:schemeClr val="tx1"/>
              </a:solidFill>
              <a:effectLst/>
              <a:latin typeface="Arial" charset="0"/>
            </a:endParaRPr>
          </a:p>
        </p:txBody>
      </p:sp>
      <p:sp>
        <p:nvSpPr>
          <p:cNvPr id="37" name="Rectangle 36"/>
          <p:cNvSpPr/>
          <p:nvPr/>
        </p:nvSpPr>
        <p:spPr bwMode="auto">
          <a:xfrm>
            <a:off x="6140141" y="3533207"/>
            <a:ext cx="476796" cy="504056"/>
          </a:xfrm>
          <a:prstGeom prst="rect">
            <a:avLst/>
          </a:prstGeom>
          <a:solidFill>
            <a:srgbClr val="00B050"/>
          </a:solidFill>
          <a:ln>
            <a:noFill/>
          </a:ln>
          <a:effectLst/>
          <a:ex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400" b="1" i="0" u="none" strike="noStrike" cap="none" normalizeH="0" baseline="0" smtClean="0">
              <a:ln>
                <a:noFill/>
              </a:ln>
              <a:solidFill>
                <a:schemeClr val="tx1"/>
              </a:solidFill>
              <a:effectLst/>
              <a:latin typeface="Arial" charset="0"/>
            </a:endParaRPr>
          </a:p>
        </p:txBody>
      </p:sp>
      <p:sp>
        <p:nvSpPr>
          <p:cNvPr id="38" name="Rectangle 37"/>
          <p:cNvSpPr/>
          <p:nvPr/>
        </p:nvSpPr>
        <p:spPr bwMode="auto">
          <a:xfrm>
            <a:off x="3290545" y="3533207"/>
            <a:ext cx="476796" cy="504056"/>
          </a:xfrm>
          <a:prstGeom prst="rect">
            <a:avLst/>
          </a:prstGeom>
          <a:solidFill>
            <a:srgbClr val="00B050"/>
          </a:solidFill>
          <a:ln>
            <a:noFill/>
          </a:ln>
          <a:effectLst/>
          <a:ex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400" b="1" i="0" u="none" strike="noStrike" cap="none" normalizeH="0" baseline="0" smtClean="0">
              <a:ln>
                <a:noFill/>
              </a:ln>
              <a:solidFill>
                <a:schemeClr val="tx1"/>
              </a:solidFill>
              <a:effectLst/>
              <a:latin typeface="Arial" charset="0"/>
            </a:endParaRPr>
          </a:p>
        </p:txBody>
      </p:sp>
      <p:sp>
        <p:nvSpPr>
          <p:cNvPr id="39" name="Rectangle 38"/>
          <p:cNvSpPr/>
          <p:nvPr/>
        </p:nvSpPr>
        <p:spPr bwMode="auto">
          <a:xfrm>
            <a:off x="2389793" y="4061652"/>
            <a:ext cx="476796" cy="504056"/>
          </a:xfrm>
          <a:prstGeom prst="rect">
            <a:avLst/>
          </a:prstGeom>
          <a:solidFill>
            <a:srgbClr val="00B050"/>
          </a:solidFill>
          <a:ln>
            <a:noFill/>
          </a:ln>
          <a:effectLst/>
          <a:ex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400" b="1" i="0" u="none" strike="noStrike" cap="none" normalizeH="0" baseline="0" smtClean="0">
              <a:ln>
                <a:noFill/>
              </a:ln>
              <a:solidFill>
                <a:schemeClr val="tx1"/>
              </a:solidFill>
              <a:effectLst/>
              <a:latin typeface="Arial" charset="0"/>
            </a:endParaRPr>
          </a:p>
        </p:txBody>
      </p:sp>
      <p:sp>
        <p:nvSpPr>
          <p:cNvPr id="40" name="Rectangle 39"/>
          <p:cNvSpPr/>
          <p:nvPr/>
        </p:nvSpPr>
        <p:spPr bwMode="auto">
          <a:xfrm>
            <a:off x="3287081" y="4061652"/>
            <a:ext cx="476796" cy="504056"/>
          </a:xfrm>
          <a:prstGeom prst="rect">
            <a:avLst/>
          </a:prstGeom>
          <a:solidFill>
            <a:srgbClr val="00B050"/>
          </a:solidFill>
          <a:ln>
            <a:noFill/>
          </a:ln>
          <a:effectLst/>
          <a:ex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400" b="1" i="0" u="none" strike="noStrike" cap="none" normalizeH="0" baseline="0" smtClean="0">
              <a:ln>
                <a:noFill/>
              </a:ln>
              <a:solidFill>
                <a:schemeClr val="tx1"/>
              </a:solidFill>
              <a:effectLst/>
              <a:latin typeface="Arial" charset="0"/>
            </a:endParaRPr>
          </a:p>
        </p:txBody>
      </p:sp>
      <p:sp>
        <p:nvSpPr>
          <p:cNvPr id="41" name="Isosceles Triangle 40"/>
          <p:cNvSpPr/>
          <p:nvPr/>
        </p:nvSpPr>
        <p:spPr bwMode="auto">
          <a:xfrm>
            <a:off x="2301345" y="3609041"/>
            <a:ext cx="653691" cy="419472"/>
          </a:xfrm>
          <a:prstGeom prst="triangle">
            <a:avLst/>
          </a:prstGeom>
          <a:solidFill>
            <a:srgbClr val="FF0000"/>
          </a:solidFill>
          <a:ln>
            <a:noFill/>
          </a:ln>
          <a:effectLst/>
          <a:ex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400" b="1" i="0" u="none" strike="noStrike" cap="none" normalizeH="0" baseline="0" smtClean="0">
              <a:ln>
                <a:noFill/>
              </a:ln>
              <a:solidFill>
                <a:schemeClr val="tx1"/>
              </a:solidFill>
              <a:effectLst/>
              <a:latin typeface="Arial" charset="0"/>
            </a:endParaRPr>
          </a:p>
        </p:txBody>
      </p:sp>
      <p:sp>
        <p:nvSpPr>
          <p:cNvPr id="42" name="Isosceles Triangle 41"/>
          <p:cNvSpPr/>
          <p:nvPr/>
        </p:nvSpPr>
        <p:spPr bwMode="auto">
          <a:xfrm>
            <a:off x="6854848" y="3609041"/>
            <a:ext cx="653691" cy="419472"/>
          </a:xfrm>
          <a:prstGeom prst="triangle">
            <a:avLst/>
          </a:prstGeom>
          <a:solidFill>
            <a:srgbClr val="FF0000"/>
          </a:solidFill>
          <a:ln>
            <a:noFill/>
          </a:ln>
          <a:effectLst/>
          <a:ex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400" b="1" i="0" u="none" strike="noStrike" cap="none" normalizeH="0" baseline="0" smtClean="0">
              <a:ln>
                <a:noFill/>
              </a:ln>
              <a:solidFill>
                <a:schemeClr val="tx1"/>
              </a:solidFill>
              <a:effectLst/>
              <a:latin typeface="Arial" charset="0"/>
            </a:endParaRPr>
          </a:p>
        </p:txBody>
      </p:sp>
      <p:sp>
        <p:nvSpPr>
          <p:cNvPr id="43" name="Isosceles Triangle 42"/>
          <p:cNvSpPr/>
          <p:nvPr/>
        </p:nvSpPr>
        <p:spPr bwMode="auto">
          <a:xfrm>
            <a:off x="6051693" y="3067714"/>
            <a:ext cx="653691" cy="419472"/>
          </a:xfrm>
          <a:prstGeom prst="triangle">
            <a:avLst/>
          </a:prstGeom>
          <a:solidFill>
            <a:srgbClr val="FF0000"/>
          </a:solidFill>
          <a:ln>
            <a:noFill/>
          </a:ln>
          <a:effectLst/>
          <a:ex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400" b="1" i="0" u="none" strike="noStrike" cap="none" normalizeH="0" baseline="0" smtClean="0">
              <a:ln>
                <a:noFill/>
              </a:ln>
              <a:solidFill>
                <a:schemeClr val="tx1"/>
              </a:solidFill>
              <a:effectLst/>
              <a:latin typeface="Arial" charset="0"/>
            </a:endParaRPr>
          </a:p>
        </p:txBody>
      </p:sp>
      <p:sp>
        <p:nvSpPr>
          <p:cNvPr id="44" name="Isosceles Triangle 43"/>
          <p:cNvSpPr/>
          <p:nvPr/>
        </p:nvSpPr>
        <p:spPr bwMode="auto">
          <a:xfrm>
            <a:off x="4935784" y="3609041"/>
            <a:ext cx="653691" cy="419472"/>
          </a:xfrm>
          <a:prstGeom prst="triangle">
            <a:avLst/>
          </a:prstGeom>
          <a:solidFill>
            <a:srgbClr val="FF0000"/>
          </a:solidFill>
          <a:ln>
            <a:noFill/>
          </a:ln>
          <a:effectLst/>
          <a:ex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400" b="1" i="0" u="none" strike="noStrike" cap="none" normalizeH="0" baseline="0" smtClean="0">
              <a:ln>
                <a:noFill/>
              </a:ln>
              <a:solidFill>
                <a:schemeClr val="tx1"/>
              </a:solidFill>
              <a:effectLst/>
              <a:latin typeface="Arial" charset="0"/>
            </a:endParaRPr>
          </a:p>
        </p:txBody>
      </p:sp>
      <p:sp>
        <p:nvSpPr>
          <p:cNvPr id="45" name="Isosceles Triangle 44"/>
          <p:cNvSpPr/>
          <p:nvPr/>
        </p:nvSpPr>
        <p:spPr bwMode="auto">
          <a:xfrm>
            <a:off x="3966990" y="3609041"/>
            <a:ext cx="653691" cy="419472"/>
          </a:xfrm>
          <a:prstGeom prst="triangle">
            <a:avLst/>
          </a:prstGeom>
          <a:solidFill>
            <a:srgbClr val="FF0000"/>
          </a:solidFill>
          <a:ln>
            <a:noFill/>
          </a:ln>
          <a:effectLst/>
          <a:ex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400" b="1" i="0" u="none" strike="noStrike" cap="none" normalizeH="0" baseline="0" smtClean="0">
              <a:ln>
                <a:noFill/>
              </a:ln>
              <a:solidFill>
                <a:schemeClr val="tx1"/>
              </a:solidFill>
              <a:effectLst/>
              <a:latin typeface="Arial" charset="0"/>
            </a:endParaRPr>
          </a:p>
        </p:txBody>
      </p:sp>
      <p:sp>
        <p:nvSpPr>
          <p:cNvPr id="46" name="Isosceles Triangle 45"/>
          <p:cNvSpPr/>
          <p:nvPr/>
        </p:nvSpPr>
        <p:spPr bwMode="auto">
          <a:xfrm>
            <a:off x="3198633" y="3072332"/>
            <a:ext cx="653691" cy="419472"/>
          </a:xfrm>
          <a:prstGeom prst="triangle">
            <a:avLst/>
          </a:prstGeom>
          <a:solidFill>
            <a:srgbClr val="FF0000"/>
          </a:solidFill>
          <a:ln>
            <a:noFill/>
          </a:ln>
          <a:effectLst/>
          <a:ex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400" b="1" i="0" u="none" strike="noStrike" cap="none" normalizeH="0" baseline="0" smtClean="0">
              <a:ln>
                <a:noFill/>
              </a:ln>
              <a:solidFill>
                <a:schemeClr val="tx1"/>
              </a:solidFill>
              <a:effectLst/>
              <a:latin typeface="Arial" charset="0"/>
            </a:endParaRPr>
          </a:p>
        </p:txBody>
      </p:sp>
      <p:sp>
        <p:nvSpPr>
          <p:cNvPr id="47" name="Isosceles Triangle 46"/>
          <p:cNvSpPr/>
          <p:nvPr/>
        </p:nvSpPr>
        <p:spPr bwMode="auto">
          <a:xfrm>
            <a:off x="9335776" y="3596645"/>
            <a:ext cx="653691" cy="419472"/>
          </a:xfrm>
          <a:prstGeom prst="triangle">
            <a:avLst/>
          </a:prstGeom>
          <a:solidFill>
            <a:srgbClr val="FF0000"/>
          </a:solidFill>
          <a:ln>
            <a:noFill/>
          </a:ln>
          <a:effectLst/>
          <a:ex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400" b="1" i="0" u="none" strike="noStrike" cap="none" normalizeH="0" baseline="0" smtClean="0">
              <a:ln>
                <a:noFill/>
              </a:ln>
              <a:solidFill>
                <a:schemeClr val="tx1"/>
              </a:solidFill>
              <a:effectLst/>
              <a:latin typeface="Arial" charset="0"/>
            </a:endParaRPr>
          </a:p>
        </p:txBody>
      </p:sp>
      <p:sp>
        <p:nvSpPr>
          <p:cNvPr id="48" name="Isosceles Triangle 47"/>
          <p:cNvSpPr/>
          <p:nvPr/>
        </p:nvSpPr>
        <p:spPr bwMode="auto">
          <a:xfrm>
            <a:off x="8527360" y="3596645"/>
            <a:ext cx="653691" cy="419472"/>
          </a:xfrm>
          <a:prstGeom prst="triangle">
            <a:avLst/>
          </a:prstGeom>
          <a:solidFill>
            <a:srgbClr val="FF0000"/>
          </a:solidFill>
          <a:ln>
            <a:noFill/>
          </a:ln>
          <a:effectLst/>
          <a:ex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400" b="1" i="0" u="none" strike="noStrike" cap="none" normalizeH="0" baseline="0" smtClean="0">
              <a:ln>
                <a:noFill/>
              </a:ln>
              <a:solidFill>
                <a:schemeClr val="tx1"/>
              </a:solidFill>
              <a:effectLst/>
              <a:latin typeface="Arial" charset="0"/>
            </a:endParaRPr>
          </a:p>
        </p:txBody>
      </p:sp>
      <p:sp>
        <p:nvSpPr>
          <p:cNvPr id="49" name="Isosceles Triangle 48"/>
          <p:cNvSpPr/>
          <p:nvPr/>
        </p:nvSpPr>
        <p:spPr bwMode="auto">
          <a:xfrm>
            <a:off x="7718944" y="2526387"/>
            <a:ext cx="653691" cy="419472"/>
          </a:xfrm>
          <a:prstGeom prst="triangle">
            <a:avLst/>
          </a:prstGeom>
          <a:solidFill>
            <a:srgbClr val="FF0000"/>
          </a:solidFill>
          <a:ln>
            <a:noFill/>
          </a:ln>
          <a:effectLst/>
          <a:ex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400" b="1" i="0" u="none" strike="noStrike" cap="none" normalizeH="0" baseline="0" smtClean="0">
              <a:ln>
                <a:noFill/>
              </a:ln>
              <a:solidFill>
                <a:schemeClr val="tx1"/>
              </a:solidFill>
              <a:effectLst/>
              <a:latin typeface="Arial" charset="0"/>
            </a:endParaRPr>
          </a:p>
        </p:txBody>
      </p:sp>
      <p:sp>
        <p:nvSpPr>
          <p:cNvPr id="50" name="Rounded Rectangle 49"/>
          <p:cNvSpPr/>
          <p:nvPr/>
        </p:nvSpPr>
        <p:spPr bwMode="auto">
          <a:xfrm>
            <a:off x="2228272" y="4697003"/>
            <a:ext cx="8171407" cy="218848"/>
          </a:xfrm>
          <a:prstGeom prst="roundRect">
            <a:avLst/>
          </a:prstGeom>
          <a:solidFill>
            <a:srgbClr val="002060"/>
          </a:solidFill>
          <a:ln>
            <a:noFill/>
          </a:ln>
          <a:effectLst/>
          <a:ex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400" b="1" i="0" u="none" strike="noStrike" cap="none" normalizeH="0" baseline="0" smtClean="0">
              <a:ln>
                <a:noFill/>
              </a:ln>
              <a:solidFill>
                <a:schemeClr val="tx1"/>
              </a:solidFill>
              <a:effectLst/>
              <a:latin typeface="Arial" charset="0"/>
            </a:endParaRPr>
          </a:p>
        </p:txBody>
      </p:sp>
    </p:spTree>
    <p:extLst>
      <p:ext uri="{BB962C8B-B14F-4D97-AF65-F5344CB8AC3E}">
        <p14:creationId xmlns:p14="http://schemas.microsoft.com/office/powerpoint/2010/main" val="14846011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latin typeface="+mn-lt"/>
              </a:rPr>
              <a:t>Where is the party at?</a:t>
            </a:r>
          </a:p>
        </p:txBody>
      </p:sp>
      <p:pic>
        <p:nvPicPr>
          <p:cNvPr id="5" name="Picture 4"/>
          <p:cNvPicPr>
            <a:picLocks noChangeAspect="1"/>
          </p:cNvPicPr>
          <p:nvPr/>
        </p:nvPicPr>
        <p:blipFill>
          <a:blip r:embed="rId2"/>
          <a:stretch>
            <a:fillRect/>
          </a:stretch>
        </p:blipFill>
        <p:spPr>
          <a:xfrm>
            <a:off x="2558601" y="2851466"/>
            <a:ext cx="4716322" cy="1494537"/>
          </a:xfrm>
          <a:prstGeom prst="rect">
            <a:avLst/>
          </a:prstGeom>
        </p:spPr>
      </p:pic>
      <p:pic>
        <p:nvPicPr>
          <p:cNvPr id="6" name="Picture 5"/>
          <p:cNvPicPr>
            <a:picLocks noChangeAspect="1"/>
          </p:cNvPicPr>
          <p:nvPr/>
        </p:nvPicPr>
        <p:blipFill rotWithShape="1">
          <a:blip r:embed="rId2"/>
          <a:srcRect l="11197" r="32819"/>
          <a:stretch/>
        </p:blipFill>
        <p:spPr>
          <a:xfrm>
            <a:off x="7034892" y="2915812"/>
            <a:ext cx="2526714" cy="1430190"/>
          </a:xfrm>
          <a:prstGeom prst="rect">
            <a:avLst/>
          </a:prstGeom>
        </p:spPr>
      </p:pic>
      <p:sp>
        <p:nvSpPr>
          <p:cNvPr id="3" name="Slide Number Placeholder 2"/>
          <p:cNvSpPr>
            <a:spLocks noGrp="1"/>
          </p:cNvSpPr>
          <p:nvPr>
            <p:ph type="sldNum" sz="quarter" idx="12"/>
          </p:nvPr>
        </p:nvSpPr>
        <p:spPr/>
        <p:txBody>
          <a:bodyPr/>
          <a:lstStyle/>
          <a:p>
            <a:fld id="{6C6A6433-E183-4CEA-9077-9DD6B669D5DD}" type="slidenum">
              <a:rPr lang="en-US" smtClean="0"/>
              <a:t>41</a:t>
            </a:fld>
            <a:endParaRPr lang="en-US"/>
          </a:p>
        </p:txBody>
      </p:sp>
    </p:spTree>
    <p:extLst>
      <p:ext uri="{BB962C8B-B14F-4D97-AF65-F5344CB8AC3E}">
        <p14:creationId xmlns:p14="http://schemas.microsoft.com/office/powerpoint/2010/main" val="38415054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latin typeface="+mn-lt"/>
              </a:rPr>
              <a:t>Where is the party at?</a:t>
            </a:r>
          </a:p>
        </p:txBody>
      </p:sp>
      <p:cxnSp>
        <p:nvCxnSpPr>
          <p:cNvPr id="11" name="Straight Connector 10"/>
          <p:cNvCxnSpPr/>
          <p:nvPr/>
        </p:nvCxnSpPr>
        <p:spPr bwMode="auto">
          <a:xfrm flipV="1">
            <a:off x="1755871" y="3717767"/>
            <a:ext cx="8714512" cy="72192"/>
          </a:xfrm>
          <a:prstGeom prst="line">
            <a:avLst/>
          </a:prstGeom>
          <a:noFill/>
          <a:ln w="635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3" name="Rectangle 12"/>
          <p:cNvSpPr/>
          <p:nvPr/>
        </p:nvSpPr>
        <p:spPr bwMode="auto">
          <a:xfrm>
            <a:off x="1957043" y="3540497"/>
            <a:ext cx="72192" cy="309205"/>
          </a:xfrm>
          <a:prstGeom prst="rect">
            <a:avLst/>
          </a:prstGeom>
          <a:solidFill>
            <a:srgbClr val="FFC000"/>
          </a:solidFill>
          <a:ln>
            <a:noFill/>
          </a:ln>
          <a:effectLst/>
          <a:extLst/>
        </p:spPr>
        <p:txBody>
          <a:bodyPr vert="horz" wrap="square" lIns="91673" tIns="45837" rIns="91673" bIns="45837" numCol="1" rtlCol="0" anchor="t" anchorCtr="0" compatLnSpc="1">
            <a:prstTxWarp prst="textNoShape">
              <a:avLst/>
            </a:prstTxWarp>
            <a:spAutoFit/>
          </a:bodyPr>
          <a:lstStyle/>
          <a:p>
            <a:pPr defTabSz="916777" fontAlgn="base">
              <a:spcBef>
                <a:spcPct val="0"/>
              </a:spcBef>
              <a:spcAft>
                <a:spcPct val="0"/>
              </a:spcAft>
            </a:pPr>
            <a:endParaRPr lang="en-US" sz="1404" b="1">
              <a:latin typeface="Arial" charset="0"/>
            </a:endParaRPr>
          </a:p>
        </p:txBody>
      </p:sp>
      <p:sp>
        <p:nvSpPr>
          <p:cNvPr id="14" name="Rectangle 13"/>
          <p:cNvSpPr/>
          <p:nvPr/>
        </p:nvSpPr>
        <p:spPr bwMode="auto">
          <a:xfrm>
            <a:off x="2301736" y="3540865"/>
            <a:ext cx="72192" cy="309205"/>
          </a:xfrm>
          <a:prstGeom prst="rect">
            <a:avLst/>
          </a:prstGeom>
          <a:solidFill>
            <a:srgbClr val="FFC000"/>
          </a:solidFill>
          <a:ln>
            <a:noFill/>
          </a:ln>
          <a:effectLst/>
          <a:extLst/>
        </p:spPr>
        <p:txBody>
          <a:bodyPr vert="horz" wrap="square" lIns="91673" tIns="45837" rIns="91673" bIns="45837" numCol="1" rtlCol="0" anchor="t" anchorCtr="0" compatLnSpc="1">
            <a:prstTxWarp prst="textNoShape">
              <a:avLst/>
            </a:prstTxWarp>
            <a:spAutoFit/>
          </a:bodyPr>
          <a:lstStyle/>
          <a:p>
            <a:pPr defTabSz="916777" fontAlgn="base">
              <a:spcBef>
                <a:spcPct val="0"/>
              </a:spcBef>
              <a:spcAft>
                <a:spcPct val="0"/>
              </a:spcAft>
            </a:pPr>
            <a:endParaRPr lang="en-US" sz="1404" b="1">
              <a:latin typeface="Arial" charset="0"/>
            </a:endParaRPr>
          </a:p>
        </p:txBody>
      </p:sp>
      <p:sp>
        <p:nvSpPr>
          <p:cNvPr id="15" name="Rectangle 14"/>
          <p:cNvSpPr/>
          <p:nvPr/>
        </p:nvSpPr>
        <p:spPr bwMode="auto">
          <a:xfrm>
            <a:off x="2583665" y="3537288"/>
            <a:ext cx="72192" cy="309205"/>
          </a:xfrm>
          <a:prstGeom prst="rect">
            <a:avLst/>
          </a:prstGeom>
          <a:solidFill>
            <a:srgbClr val="FFC000"/>
          </a:solidFill>
          <a:ln>
            <a:noFill/>
          </a:ln>
          <a:effectLst/>
          <a:extLst/>
        </p:spPr>
        <p:txBody>
          <a:bodyPr vert="horz" wrap="square" lIns="91673" tIns="45837" rIns="91673" bIns="45837" numCol="1" rtlCol="0" anchor="t" anchorCtr="0" compatLnSpc="1">
            <a:prstTxWarp prst="textNoShape">
              <a:avLst/>
            </a:prstTxWarp>
            <a:spAutoFit/>
          </a:bodyPr>
          <a:lstStyle/>
          <a:p>
            <a:pPr defTabSz="916777" fontAlgn="base">
              <a:spcBef>
                <a:spcPct val="0"/>
              </a:spcBef>
              <a:spcAft>
                <a:spcPct val="0"/>
              </a:spcAft>
            </a:pPr>
            <a:endParaRPr lang="en-US" sz="1404" b="1">
              <a:latin typeface="Arial" charset="0"/>
            </a:endParaRPr>
          </a:p>
        </p:txBody>
      </p:sp>
      <p:sp>
        <p:nvSpPr>
          <p:cNvPr id="16" name="Rectangle 15"/>
          <p:cNvSpPr/>
          <p:nvPr/>
        </p:nvSpPr>
        <p:spPr bwMode="auto">
          <a:xfrm>
            <a:off x="6841861" y="3509444"/>
            <a:ext cx="72192" cy="309205"/>
          </a:xfrm>
          <a:prstGeom prst="rect">
            <a:avLst/>
          </a:prstGeom>
          <a:solidFill>
            <a:srgbClr val="FF0000"/>
          </a:solidFill>
          <a:ln>
            <a:noFill/>
          </a:ln>
          <a:effectLst/>
          <a:extLst/>
        </p:spPr>
        <p:txBody>
          <a:bodyPr vert="horz" wrap="square" lIns="91673" tIns="45837" rIns="91673" bIns="45837" numCol="1" rtlCol="0" anchor="t" anchorCtr="0" compatLnSpc="1">
            <a:prstTxWarp prst="textNoShape">
              <a:avLst/>
            </a:prstTxWarp>
            <a:spAutoFit/>
          </a:bodyPr>
          <a:lstStyle/>
          <a:p>
            <a:pPr defTabSz="916777" fontAlgn="base">
              <a:spcBef>
                <a:spcPct val="0"/>
              </a:spcBef>
              <a:spcAft>
                <a:spcPct val="0"/>
              </a:spcAft>
            </a:pPr>
            <a:endParaRPr lang="en-US" sz="1404" b="1">
              <a:latin typeface="Arial" charset="0"/>
            </a:endParaRPr>
          </a:p>
        </p:txBody>
      </p:sp>
      <p:sp>
        <p:nvSpPr>
          <p:cNvPr id="17" name="Rectangle 16"/>
          <p:cNvSpPr/>
          <p:nvPr/>
        </p:nvSpPr>
        <p:spPr bwMode="auto">
          <a:xfrm>
            <a:off x="2923237" y="3528374"/>
            <a:ext cx="72192" cy="309205"/>
          </a:xfrm>
          <a:prstGeom prst="rect">
            <a:avLst/>
          </a:prstGeom>
          <a:solidFill>
            <a:srgbClr val="FFC000"/>
          </a:solidFill>
          <a:ln>
            <a:noFill/>
          </a:ln>
          <a:effectLst/>
          <a:extLst/>
        </p:spPr>
        <p:txBody>
          <a:bodyPr vert="horz" wrap="square" lIns="91673" tIns="45837" rIns="91673" bIns="45837" numCol="1" rtlCol="0" anchor="t" anchorCtr="0" compatLnSpc="1">
            <a:prstTxWarp prst="textNoShape">
              <a:avLst/>
            </a:prstTxWarp>
            <a:spAutoFit/>
          </a:bodyPr>
          <a:lstStyle/>
          <a:p>
            <a:pPr defTabSz="916777" fontAlgn="base">
              <a:spcBef>
                <a:spcPct val="0"/>
              </a:spcBef>
              <a:spcAft>
                <a:spcPct val="0"/>
              </a:spcAft>
            </a:pPr>
            <a:endParaRPr lang="en-US" sz="1404" b="1">
              <a:latin typeface="Arial" charset="0"/>
            </a:endParaRPr>
          </a:p>
        </p:txBody>
      </p:sp>
      <p:sp>
        <p:nvSpPr>
          <p:cNvPr id="18" name="Rectangle 17"/>
          <p:cNvSpPr/>
          <p:nvPr/>
        </p:nvSpPr>
        <p:spPr bwMode="auto">
          <a:xfrm>
            <a:off x="3282726" y="3528802"/>
            <a:ext cx="72192" cy="309205"/>
          </a:xfrm>
          <a:prstGeom prst="rect">
            <a:avLst/>
          </a:prstGeom>
          <a:solidFill>
            <a:srgbClr val="FFC000"/>
          </a:solidFill>
          <a:ln>
            <a:noFill/>
          </a:ln>
          <a:effectLst/>
          <a:extLst/>
        </p:spPr>
        <p:txBody>
          <a:bodyPr vert="horz" wrap="square" lIns="91673" tIns="45837" rIns="91673" bIns="45837" numCol="1" rtlCol="0" anchor="t" anchorCtr="0" compatLnSpc="1">
            <a:prstTxWarp prst="textNoShape">
              <a:avLst/>
            </a:prstTxWarp>
            <a:spAutoFit/>
          </a:bodyPr>
          <a:lstStyle/>
          <a:p>
            <a:pPr defTabSz="916777" fontAlgn="base">
              <a:spcBef>
                <a:spcPct val="0"/>
              </a:spcBef>
              <a:spcAft>
                <a:spcPct val="0"/>
              </a:spcAft>
            </a:pPr>
            <a:endParaRPr lang="en-US" sz="1404" b="1">
              <a:latin typeface="Arial" charset="0"/>
            </a:endParaRPr>
          </a:p>
        </p:txBody>
      </p:sp>
      <p:sp>
        <p:nvSpPr>
          <p:cNvPr id="19" name="Rectangle 18"/>
          <p:cNvSpPr/>
          <p:nvPr/>
        </p:nvSpPr>
        <p:spPr bwMode="auto">
          <a:xfrm>
            <a:off x="3566341" y="3531783"/>
            <a:ext cx="72192" cy="309205"/>
          </a:xfrm>
          <a:prstGeom prst="rect">
            <a:avLst/>
          </a:prstGeom>
          <a:solidFill>
            <a:srgbClr val="FFC000"/>
          </a:solidFill>
          <a:ln>
            <a:noFill/>
          </a:ln>
          <a:effectLst/>
          <a:extLst/>
        </p:spPr>
        <p:txBody>
          <a:bodyPr vert="horz" wrap="square" lIns="91673" tIns="45837" rIns="91673" bIns="45837" numCol="1" rtlCol="0" anchor="t" anchorCtr="0" compatLnSpc="1">
            <a:prstTxWarp prst="textNoShape">
              <a:avLst/>
            </a:prstTxWarp>
            <a:spAutoFit/>
          </a:bodyPr>
          <a:lstStyle/>
          <a:p>
            <a:pPr defTabSz="916777" fontAlgn="base">
              <a:spcBef>
                <a:spcPct val="0"/>
              </a:spcBef>
              <a:spcAft>
                <a:spcPct val="0"/>
              </a:spcAft>
            </a:pPr>
            <a:endParaRPr lang="en-US" sz="1404" b="1">
              <a:latin typeface="Arial" charset="0"/>
            </a:endParaRPr>
          </a:p>
        </p:txBody>
      </p:sp>
      <p:sp>
        <p:nvSpPr>
          <p:cNvPr id="20" name="Rectangle 19"/>
          <p:cNvSpPr/>
          <p:nvPr/>
        </p:nvSpPr>
        <p:spPr bwMode="auto">
          <a:xfrm>
            <a:off x="3860607" y="3531783"/>
            <a:ext cx="72192" cy="309205"/>
          </a:xfrm>
          <a:prstGeom prst="rect">
            <a:avLst/>
          </a:prstGeom>
          <a:solidFill>
            <a:srgbClr val="FFC000"/>
          </a:solidFill>
          <a:ln>
            <a:noFill/>
          </a:ln>
          <a:effectLst/>
          <a:extLst/>
        </p:spPr>
        <p:txBody>
          <a:bodyPr vert="horz" wrap="square" lIns="91673" tIns="45837" rIns="91673" bIns="45837" numCol="1" rtlCol="0" anchor="t" anchorCtr="0" compatLnSpc="1">
            <a:prstTxWarp prst="textNoShape">
              <a:avLst/>
            </a:prstTxWarp>
            <a:spAutoFit/>
          </a:bodyPr>
          <a:lstStyle/>
          <a:p>
            <a:pPr defTabSz="916777" fontAlgn="base">
              <a:spcBef>
                <a:spcPct val="0"/>
              </a:spcBef>
              <a:spcAft>
                <a:spcPct val="0"/>
              </a:spcAft>
            </a:pPr>
            <a:endParaRPr lang="en-US" sz="1404" b="1">
              <a:latin typeface="Arial" charset="0"/>
            </a:endParaRPr>
          </a:p>
        </p:txBody>
      </p:sp>
      <p:sp>
        <p:nvSpPr>
          <p:cNvPr id="21" name="Rectangle 20"/>
          <p:cNvSpPr/>
          <p:nvPr/>
        </p:nvSpPr>
        <p:spPr bwMode="auto">
          <a:xfrm>
            <a:off x="5714933" y="3528374"/>
            <a:ext cx="72192" cy="309205"/>
          </a:xfrm>
          <a:prstGeom prst="rect">
            <a:avLst/>
          </a:prstGeom>
          <a:solidFill>
            <a:srgbClr val="FFC000"/>
          </a:solidFill>
          <a:ln>
            <a:noFill/>
          </a:ln>
          <a:effectLst/>
          <a:extLst/>
        </p:spPr>
        <p:txBody>
          <a:bodyPr vert="horz" wrap="square" lIns="91673" tIns="45837" rIns="91673" bIns="45837" numCol="1" rtlCol="0" anchor="t" anchorCtr="0" compatLnSpc="1">
            <a:prstTxWarp prst="textNoShape">
              <a:avLst/>
            </a:prstTxWarp>
            <a:spAutoFit/>
          </a:bodyPr>
          <a:lstStyle/>
          <a:p>
            <a:pPr defTabSz="916777" fontAlgn="base">
              <a:spcBef>
                <a:spcPct val="0"/>
              </a:spcBef>
              <a:spcAft>
                <a:spcPct val="0"/>
              </a:spcAft>
            </a:pPr>
            <a:endParaRPr lang="en-US" sz="1404" b="1">
              <a:latin typeface="Arial" charset="0"/>
            </a:endParaRPr>
          </a:p>
        </p:txBody>
      </p:sp>
      <p:sp>
        <p:nvSpPr>
          <p:cNvPr id="22" name="Rectangle 21"/>
          <p:cNvSpPr/>
          <p:nvPr/>
        </p:nvSpPr>
        <p:spPr bwMode="auto">
          <a:xfrm>
            <a:off x="7824414" y="3512360"/>
            <a:ext cx="72192" cy="309205"/>
          </a:xfrm>
          <a:prstGeom prst="rect">
            <a:avLst/>
          </a:prstGeom>
          <a:solidFill>
            <a:srgbClr val="FFC000"/>
          </a:solidFill>
          <a:ln>
            <a:noFill/>
          </a:ln>
          <a:effectLst/>
          <a:extLst/>
        </p:spPr>
        <p:txBody>
          <a:bodyPr vert="horz" wrap="square" lIns="91673" tIns="45837" rIns="91673" bIns="45837" numCol="1" rtlCol="0" anchor="t" anchorCtr="0" compatLnSpc="1">
            <a:prstTxWarp prst="textNoShape">
              <a:avLst/>
            </a:prstTxWarp>
            <a:spAutoFit/>
          </a:bodyPr>
          <a:lstStyle/>
          <a:p>
            <a:pPr defTabSz="916777" fontAlgn="base">
              <a:spcBef>
                <a:spcPct val="0"/>
              </a:spcBef>
              <a:spcAft>
                <a:spcPct val="0"/>
              </a:spcAft>
            </a:pPr>
            <a:endParaRPr lang="en-US" sz="1404" b="1">
              <a:latin typeface="Arial" charset="0"/>
            </a:endParaRPr>
          </a:p>
        </p:txBody>
      </p:sp>
      <p:sp>
        <p:nvSpPr>
          <p:cNvPr id="23" name="Rectangle 22"/>
          <p:cNvSpPr/>
          <p:nvPr/>
        </p:nvSpPr>
        <p:spPr bwMode="auto">
          <a:xfrm>
            <a:off x="4159146" y="3531783"/>
            <a:ext cx="72192" cy="309205"/>
          </a:xfrm>
          <a:prstGeom prst="rect">
            <a:avLst/>
          </a:prstGeom>
          <a:solidFill>
            <a:srgbClr val="FFC000"/>
          </a:solidFill>
          <a:ln>
            <a:noFill/>
          </a:ln>
          <a:effectLst/>
          <a:extLst/>
        </p:spPr>
        <p:txBody>
          <a:bodyPr vert="horz" wrap="square" lIns="91673" tIns="45837" rIns="91673" bIns="45837" numCol="1" rtlCol="0" anchor="t" anchorCtr="0" compatLnSpc="1">
            <a:prstTxWarp prst="textNoShape">
              <a:avLst/>
            </a:prstTxWarp>
            <a:spAutoFit/>
          </a:bodyPr>
          <a:lstStyle/>
          <a:p>
            <a:pPr defTabSz="916777" fontAlgn="base">
              <a:spcBef>
                <a:spcPct val="0"/>
              </a:spcBef>
              <a:spcAft>
                <a:spcPct val="0"/>
              </a:spcAft>
            </a:pPr>
            <a:endParaRPr lang="en-US" sz="1404" b="1">
              <a:latin typeface="Arial" charset="0"/>
            </a:endParaRPr>
          </a:p>
        </p:txBody>
      </p:sp>
      <p:sp>
        <p:nvSpPr>
          <p:cNvPr id="24" name="Rectangle 23"/>
          <p:cNvSpPr/>
          <p:nvPr/>
        </p:nvSpPr>
        <p:spPr bwMode="auto">
          <a:xfrm>
            <a:off x="4405609" y="3528374"/>
            <a:ext cx="72192" cy="309205"/>
          </a:xfrm>
          <a:prstGeom prst="rect">
            <a:avLst/>
          </a:prstGeom>
          <a:solidFill>
            <a:srgbClr val="FFC000"/>
          </a:solidFill>
          <a:ln>
            <a:noFill/>
          </a:ln>
          <a:effectLst/>
          <a:extLst/>
        </p:spPr>
        <p:txBody>
          <a:bodyPr vert="horz" wrap="square" lIns="91673" tIns="45837" rIns="91673" bIns="45837" numCol="1" rtlCol="0" anchor="t" anchorCtr="0" compatLnSpc="1">
            <a:prstTxWarp prst="textNoShape">
              <a:avLst/>
            </a:prstTxWarp>
            <a:spAutoFit/>
          </a:bodyPr>
          <a:lstStyle/>
          <a:p>
            <a:pPr defTabSz="916777" fontAlgn="base">
              <a:spcBef>
                <a:spcPct val="0"/>
              </a:spcBef>
              <a:spcAft>
                <a:spcPct val="0"/>
              </a:spcAft>
            </a:pPr>
            <a:endParaRPr lang="en-US" sz="1404" b="1">
              <a:latin typeface="Arial" charset="0"/>
            </a:endParaRPr>
          </a:p>
        </p:txBody>
      </p:sp>
      <p:sp>
        <p:nvSpPr>
          <p:cNvPr id="25" name="Rectangle 24"/>
          <p:cNvSpPr/>
          <p:nvPr/>
        </p:nvSpPr>
        <p:spPr bwMode="auto">
          <a:xfrm>
            <a:off x="4808328" y="3528374"/>
            <a:ext cx="72192" cy="309205"/>
          </a:xfrm>
          <a:prstGeom prst="rect">
            <a:avLst/>
          </a:prstGeom>
          <a:solidFill>
            <a:srgbClr val="FFC000"/>
          </a:solidFill>
          <a:ln>
            <a:noFill/>
          </a:ln>
          <a:effectLst/>
          <a:extLst/>
        </p:spPr>
        <p:txBody>
          <a:bodyPr vert="horz" wrap="square" lIns="91673" tIns="45837" rIns="91673" bIns="45837" numCol="1" rtlCol="0" anchor="t" anchorCtr="0" compatLnSpc="1">
            <a:prstTxWarp prst="textNoShape">
              <a:avLst/>
            </a:prstTxWarp>
            <a:spAutoFit/>
          </a:bodyPr>
          <a:lstStyle/>
          <a:p>
            <a:pPr defTabSz="916777" fontAlgn="base">
              <a:spcBef>
                <a:spcPct val="0"/>
              </a:spcBef>
              <a:spcAft>
                <a:spcPct val="0"/>
              </a:spcAft>
            </a:pPr>
            <a:endParaRPr lang="en-US" sz="1404" b="1">
              <a:latin typeface="Arial" charset="0"/>
            </a:endParaRPr>
          </a:p>
        </p:txBody>
      </p:sp>
      <p:sp>
        <p:nvSpPr>
          <p:cNvPr id="26" name="Rectangle 25"/>
          <p:cNvSpPr/>
          <p:nvPr/>
        </p:nvSpPr>
        <p:spPr bwMode="auto">
          <a:xfrm>
            <a:off x="5070044" y="3528374"/>
            <a:ext cx="72192" cy="309205"/>
          </a:xfrm>
          <a:prstGeom prst="rect">
            <a:avLst/>
          </a:prstGeom>
          <a:solidFill>
            <a:srgbClr val="FFC000"/>
          </a:solidFill>
          <a:ln>
            <a:noFill/>
          </a:ln>
          <a:effectLst/>
          <a:extLst/>
        </p:spPr>
        <p:txBody>
          <a:bodyPr vert="horz" wrap="square" lIns="91673" tIns="45837" rIns="91673" bIns="45837" numCol="1" rtlCol="0" anchor="t" anchorCtr="0" compatLnSpc="1">
            <a:prstTxWarp prst="textNoShape">
              <a:avLst/>
            </a:prstTxWarp>
            <a:spAutoFit/>
          </a:bodyPr>
          <a:lstStyle/>
          <a:p>
            <a:pPr defTabSz="916777" fontAlgn="base">
              <a:spcBef>
                <a:spcPct val="0"/>
              </a:spcBef>
              <a:spcAft>
                <a:spcPct val="0"/>
              </a:spcAft>
            </a:pPr>
            <a:endParaRPr lang="en-US" sz="1404" b="1">
              <a:latin typeface="Arial" charset="0"/>
            </a:endParaRPr>
          </a:p>
        </p:txBody>
      </p:sp>
      <p:sp>
        <p:nvSpPr>
          <p:cNvPr id="27" name="Rectangle 26"/>
          <p:cNvSpPr/>
          <p:nvPr/>
        </p:nvSpPr>
        <p:spPr bwMode="auto">
          <a:xfrm>
            <a:off x="6227157" y="3531783"/>
            <a:ext cx="72192" cy="309205"/>
          </a:xfrm>
          <a:prstGeom prst="rect">
            <a:avLst/>
          </a:prstGeom>
          <a:solidFill>
            <a:srgbClr val="FF0000"/>
          </a:solidFill>
          <a:ln>
            <a:noFill/>
          </a:ln>
          <a:effectLst/>
          <a:extLst/>
        </p:spPr>
        <p:txBody>
          <a:bodyPr vert="horz" wrap="square" lIns="91673" tIns="45837" rIns="91673" bIns="45837" numCol="1" rtlCol="0" anchor="t" anchorCtr="0" compatLnSpc="1">
            <a:prstTxWarp prst="textNoShape">
              <a:avLst/>
            </a:prstTxWarp>
            <a:spAutoFit/>
          </a:bodyPr>
          <a:lstStyle/>
          <a:p>
            <a:pPr defTabSz="916777" fontAlgn="base">
              <a:spcBef>
                <a:spcPct val="0"/>
              </a:spcBef>
              <a:spcAft>
                <a:spcPct val="0"/>
              </a:spcAft>
            </a:pPr>
            <a:endParaRPr lang="en-US" sz="1404" b="1">
              <a:latin typeface="Arial" charset="0"/>
            </a:endParaRPr>
          </a:p>
        </p:txBody>
      </p:sp>
      <p:sp>
        <p:nvSpPr>
          <p:cNvPr id="28" name="Rectangle 27"/>
          <p:cNvSpPr/>
          <p:nvPr/>
        </p:nvSpPr>
        <p:spPr bwMode="auto">
          <a:xfrm>
            <a:off x="6561792" y="3513200"/>
            <a:ext cx="72192" cy="309205"/>
          </a:xfrm>
          <a:prstGeom prst="rect">
            <a:avLst/>
          </a:prstGeom>
          <a:solidFill>
            <a:srgbClr val="FF0000"/>
          </a:solidFill>
          <a:ln>
            <a:noFill/>
          </a:ln>
          <a:effectLst/>
          <a:extLst/>
        </p:spPr>
        <p:txBody>
          <a:bodyPr vert="horz" wrap="square" lIns="91673" tIns="45837" rIns="91673" bIns="45837" numCol="1" rtlCol="0" anchor="t" anchorCtr="0" compatLnSpc="1">
            <a:prstTxWarp prst="textNoShape">
              <a:avLst/>
            </a:prstTxWarp>
            <a:spAutoFit/>
          </a:bodyPr>
          <a:lstStyle/>
          <a:p>
            <a:pPr defTabSz="916777" fontAlgn="base">
              <a:spcBef>
                <a:spcPct val="0"/>
              </a:spcBef>
              <a:spcAft>
                <a:spcPct val="0"/>
              </a:spcAft>
            </a:pPr>
            <a:endParaRPr lang="en-US" sz="1404" b="1">
              <a:latin typeface="Arial" charset="0"/>
            </a:endParaRPr>
          </a:p>
        </p:txBody>
      </p:sp>
      <p:sp>
        <p:nvSpPr>
          <p:cNvPr id="29" name="Rectangle 28"/>
          <p:cNvSpPr/>
          <p:nvPr/>
        </p:nvSpPr>
        <p:spPr bwMode="auto">
          <a:xfrm>
            <a:off x="8121045" y="3504948"/>
            <a:ext cx="72192" cy="309205"/>
          </a:xfrm>
          <a:prstGeom prst="rect">
            <a:avLst/>
          </a:prstGeom>
          <a:solidFill>
            <a:srgbClr val="FFC000"/>
          </a:solidFill>
          <a:ln>
            <a:noFill/>
          </a:ln>
          <a:effectLst/>
          <a:extLst/>
        </p:spPr>
        <p:txBody>
          <a:bodyPr vert="horz" wrap="square" lIns="91673" tIns="45837" rIns="91673" bIns="45837" numCol="1" rtlCol="0" anchor="t" anchorCtr="0" compatLnSpc="1">
            <a:prstTxWarp prst="textNoShape">
              <a:avLst/>
            </a:prstTxWarp>
            <a:spAutoFit/>
          </a:bodyPr>
          <a:lstStyle/>
          <a:p>
            <a:pPr defTabSz="916777" fontAlgn="base">
              <a:spcBef>
                <a:spcPct val="0"/>
              </a:spcBef>
              <a:spcAft>
                <a:spcPct val="0"/>
              </a:spcAft>
            </a:pPr>
            <a:endParaRPr lang="en-US" sz="1404" b="1">
              <a:latin typeface="Arial" charset="0"/>
            </a:endParaRPr>
          </a:p>
        </p:txBody>
      </p:sp>
      <p:sp>
        <p:nvSpPr>
          <p:cNvPr id="30" name="Rectangle 29"/>
          <p:cNvSpPr/>
          <p:nvPr/>
        </p:nvSpPr>
        <p:spPr bwMode="auto">
          <a:xfrm>
            <a:off x="7551442" y="3509444"/>
            <a:ext cx="72192" cy="309205"/>
          </a:xfrm>
          <a:prstGeom prst="rect">
            <a:avLst/>
          </a:prstGeom>
          <a:solidFill>
            <a:srgbClr val="FFC000"/>
          </a:solidFill>
          <a:ln>
            <a:noFill/>
          </a:ln>
          <a:effectLst/>
          <a:extLst/>
        </p:spPr>
        <p:txBody>
          <a:bodyPr vert="horz" wrap="square" lIns="91673" tIns="45837" rIns="91673" bIns="45837" numCol="1" rtlCol="0" anchor="t" anchorCtr="0" compatLnSpc="1">
            <a:prstTxWarp prst="textNoShape">
              <a:avLst/>
            </a:prstTxWarp>
            <a:spAutoFit/>
          </a:bodyPr>
          <a:lstStyle/>
          <a:p>
            <a:pPr defTabSz="916777" fontAlgn="base">
              <a:spcBef>
                <a:spcPct val="0"/>
              </a:spcBef>
              <a:spcAft>
                <a:spcPct val="0"/>
              </a:spcAft>
            </a:pPr>
            <a:endParaRPr lang="en-US" sz="1404" b="1">
              <a:latin typeface="Arial" charset="0"/>
            </a:endParaRPr>
          </a:p>
        </p:txBody>
      </p:sp>
      <p:sp>
        <p:nvSpPr>
          <p:cNvPr id="31" name="Rectangle 30"/>
          <p:cNvSpPr/>
          <p:nvPr/>
        </p:nvSpPr>
        <p:spPr bwMode="auto">
          <a:xfrm>
            <a:off x="9335332" y="3514207"/>
            <a:ext cx="72192" cy="309205"/>
          </a:xfrm>
          <a:prstGeom prst="rect">
            <a:avLst/>
          </a:prstGeom>
          <a:solidFill>
            <a:srgbClr val="FFC000"/>
          </a:solidFill>
          <a:ln>
            <a:noFill/>
          </a:ln>
          <a:effectLst/>
          <a:extLst/>
        </p:spPr>
        <p:txBody>
          <a:bodyPr vert="horz" wrap="square" lIns="91673" tIns="45837" rIns="91673" bIns="45837" numCol="1" rtlCol="0" anchor="t" anchorCtr="0" compatLnSpc="1">
            <a:prstTxWarp prst="textNoShape">
              <a:avLst/>
            </a:prstTxWarp>
            <a:spAutoFit/>
          </a:bodyPr>
          <a:lstStyle/>
          <a:p>
            <a:pPr defTabSz="916777" fontAlgn="base">
              <a:spcBef>
                <a:spcPct val="0"/>
              </a:spcBef>
              <a:spcAft>
                <a:spcPct val="0"/>
              </a:spcAft>
            </a:pPr>
            <a:endParaRPr lang="en-US" sz="1404" b="1">
              <a:latin typeface="Arial" charset="0"/>
            </a:endParaRPr>
          </a:p>
        </p:txBody>
      </p:sp>
      <p:sp>
        <p:nvSpPr>
          <p:cNvPr id="32" name="Rectangle 31"/>
          <p:cNvSpPr/>
          <p:nvPr/>
        </p:nvSpPr>
        <p:spPr bwMode="auto">
          <a:xfrm>
            <a:off x="9087036" y="3507776"/>
            <a:ext cx="72192" cy="309205"/>
          </a:xfrm>
          <a:prstGeom prst="rect">
            <a:avLst/>
          </a:prstGeom>
          <a:solidFill>
            <a:srgbClr val="FFC000"/>
          </a:solidFill>
          <a:ln>
            <a:noFill/>
          </a:ln>
          <a:effectLst/>
          <a:extLst/>
        </p:spPr>
        <p:txBody>
          <a:bodyPr vert="horz" wrap="square" lIns="91673" tIns="45837" rIns="91673" bIns="45837" numCol="1" rtlCol="0" anchor="t" anchorCtr="0" compatLnSpc="1">
            <a:prstTxWarp prst="textNoShape">
              <a:avLst/>
            </a:prstTxWarp>
            <a:spAutoFit/>
          </a:bodyPr>
          <a:lstStyle/>
          <a:p>
            <a:pPr defTabSz="916777" fontAlgn="base">
              <a:spcBef>
                <a:spcPct val="0"/>
              </a:spcBef>
              <a:spcAft>
                <a:spcPct val="0"/>
              </a:spcAft>
            </a:pPr>
            <a:endParaRPr lang="en-US" sz="1404" b="1">
              <a:latin typeface="Arial" charset="0"/>
            </a:endParaRPr>
          </a:p>
        </p:txBody>
      </p:sp>
      <p:sp>
        <p:nvSpPr>
          <p:cNvPr id="33" name="Rectangle 32"/>
          <p:cNvSpPr/>
          <p:nvPr/>
        </p:nvSpPr>
        <p:spPr bwMode="auto">
          <a:xfrm>
            <a:off x="9640326" y="3507776"/>
            <a:ext cx="72192" cy="309205"/>
          </a:xfrm>
          <a:prstGeom prst="rect">
            <a:avLst/>
          </a:prstGeom>
          <a:solidFill>
            <a:srgbClr val="FFC000"/>
          </a:solidFill>
          <a:ln>
            <a:noFill/>
          </a:ln>
          <a:effectLst/>
          <a:extLst/>
        </p:spPr>
        <p:txBody>
          <a:bodyPr vert="horz" wrap="square" lIns="91673" tIns="45837" rIns="91673" bIns="45837" numCol="1" rtlCol="0" anchor="t" anchorCtr="0" compatLnSpc="1">
            <a:prstTxWarp prst="textNoShape">
              <a:avLst/>
            </a:prstTxWarp>
            <a:spAutoFit/>
          </a:bodyPr>
          <a:lstStyle/>
          <a:p>
            <a:pPr defTabSz="916777" fontAlgn="base">
              <a:spcBef>
                <a:spcPct val="0"/>
              </a:spcBef>
              <a:spcAft>
                <a:spcPct val="0"/>
              </a:spcAft>
            </a:pPr>
            <a:endParaRPr lang="en-US" sz="1404" b="1">
              <a:latin typeface="Arial" charset="0"/>
            </a:endParaRPr>
          </a:p>
        </p:txBody>
      </p:sp>
      <p:sp>
        <p:nvSpPr>
          <p:cNvPr id="34" name="Rectangle 33"/>
          <p:cNvSpPr/>
          <p:nvPr/>
        </p:nvSpPr>
        <p:spPr bwMode="auto">
          <a:xfrm>
            <a:off x="10019489" y="3500059"/>
            <a:ext cx="72192" cy="309205"/>
          </a:xfrm>
          <a:prstGeom prst="rect">
            <a:avLst/>
          </a:prstGeom>
          <a:solidFill>
            <a:srgbClr val="FFC000"/>
          </a:solidFill>
          <a:ln>
            <a:noFill/>
          </a:ln>
          <a:effectLst/>
          <a:extLst/>
        </p:spPr>
        <p:txBody>
          <a:bodyPr vert="horz" wrap="square" lIns="91673" tIns="45837" rIns="91673" bIns="45837" numCol="1" rtlCol="0" anchor="t" anchorCtr="0" compatLnSpc="1">
            <a:prstTxWarp prst="textNoShape">
              <a:avLst/>
            </a:prstTxWarp>
            <a:spAutoFit/>
          </a:bodyPr>
          <a:lstStyle/>
          <a:p>
            <a:pPr defTabSz="916777" fontAlgn="base">
              <a:spcBef>
                <a:spcPct val="0"/>
              </a:spcBef>
              <a:spcAft>
                <a:spcPct val="0"/>
              </a:spcAft>
            </a:pPr>
            <a:endParaRPr lang="en-US" sz="1404" b="1">
              <a:latin typeface="Arial" charset="0"/>
            </a:endParaRPr>
          </a:p>
        </p:txBody>
      </p:sp>
      <p:sp>
        <p:nvSpPr>
          <p:cNvPr id="35" name="Rectangle 34"/>
          <p:cNvSpPr/>
          <p:nvPr/>
        </p:nvSpPr>
        <p:spPr bwMode="auto">
          <a:xfrm>
            <a:off x="10301323" y="3500059"/>
            <a:ext cx="72192" cy="309205"/>
          </a:xfrm>
          <a:prstGeom prst="rect">
            <a:avLst/>
          </a:prstGeom>
          <a:solidFill>
            <a:srgbClr val="FFC000"/>
          </a:solidFill>
          <a:ln>
            <a:noFill/>
          </a:ln>
          <a:effectLst/>
          <a:extLst/>
        </p:spPr>
        <p:txBody>
          <a:bodyPr vert="horz" wrap="square" lIns="91673" tIns="45837" rIns="91673" bIns="45837" numCol="1" rtlCol="0" anchor="t" anchorCtr="0" compatLnSpc="1">
            <a:prstTxWarp prst="textNoShape">
              <a:avLst/>
            </a:prstTxWarp>
            <a:spAutoFit/>
          </a:bodyPr>
          <a:lstStyle/>
          <a:p>
            <a:pPr defTabSz="916777" fontAlgn="base">
              <a:spcBef>
                <a:spcPct val="0"/>
              </a:spcBef>
              <a:spcAft>
                <a:spcPct val="0"/>
              </a:spcAft>
            </a:pPr>
            <a:endParaRPr lang="en-US" sz="1404" b="1">
              <a:latin typeface="Arial" charset="0"/>
            </a:endParaRPr>
          </a:p>
        </p:txBody>
      </p:sp>
      <p:pic>
        <p:nvPicPr>
          <p:cNvPr id="39" name="Picture 38"/>
          <p:cNvPicPr>
            <a:picLocks noChangeAspect="1"/>
          </p:cNvPicPr>
          <p:nvPr/>
        </p:nvPicPr>
        <p:blipFill rotWithShape="1">
          <a:blip r:embed="rId2">
            <a:extLst>
              <a:ext uri="{28A0092B-C50C-407E-A947-70E740481C1C}">
                <a14:useLocalDpi xmlns:a14="http://schemas.microsoft.com/office/drawing/2010/main" val="0"/>
              </a:ext>
            </a:extLst>
          </a:blip>
          <a:srcRect t="-450" r="11756"/>
          <a:stretch/>
        </p:blipFill>
        <p:spPr>
          <a:xfrm>
            <a:off x="2531300" y="4177530"/>
            <a:ext cx="8128357" cy="1958924"/>
          </a:xfrm>
          <a:prstGeom prst="rect">
            <a:avLst/>
          </a:prstGeom>
        </p:spPr>
      </p:pic>
      <p:pic>
        <p:nvPicPr>
          <p:cNvPr id="38" name="Picture 37"/>
          <p:cNvPicPr>
            <a:picLocks noChangeAspect="1"/>
          </p:cNvPicPr>
          <p:nvPr/>
        </p:nvPicPr>
        <p:blipFill>
          <a:blip r:embed="rId3"/>
          <a:stretch>
            <a:fillRect/>
          </a:stretch>
        </p:blipFill>
        <p:spPr>
          <a:xfrm>
            <a:off x="1818432" y="2094024"/>
            <a:ext cx="4497775" cy="975558"/>
          </a:xfrm>
          <a:prstGeom prst="rect">
            <a:avLst/>
          </a:prstGeom>
        </p:spPr>
      </p:pic>
      <p:pic>
        <p:nvPicPr>
          <p:cNvPr id="40" name="Picture 39"/>
          <p:cNvPicPr>
            <a:picLocks noChangeAspect="1"/>
          </p:cNvPicPr>
          <p:nvPr/>
        </p:nvPicPr>
        <p:blipFill rotWithShape="1">
          <a:blip r:embed="rId3"/>
          <a:srcRect l="1935" r="2740" b="2756"/>
          <a:stretch/>
        </p:blipFill>
        <p:spPr>
          <a:xfrm>
            <a:off x="6149275" y="2083097"/>
            <a:ext cx="4331509" cy="958409"/>
          </a:xfrm>
          <a:prstGeom prst="rect">
            <a:avLst/>
          </a:prstGeom>
        </p:spPr>
      </p:pic>
      <p:sp>
        <p:nvSpPr>
          <p:cNvPr id="6" name="Heart 5"/>
          <p:cNvSpPr/>
          <p:nvPr/>
        </p:nvSpPr>
        <p:spPr bwMode="auto">
          <a:xfrm>
            <a:off x="6382047" y="1709715"/>
            <a:ext cx="426862" cy="356909"/>
          </a:xfrm>
          <a:prstGeom prst="heart">
            <a:avLst/>
          </a:prstGeom>
          <a:solidFill>
            <a:srgbClr val="FF0000"/>
          </a:solidFill>
          <a:ln>
            <a:noFill/>
          </a:ln>
          <a:effectLst/>
          <a:extLst/>
        </p:spPr>
        <p:txBody>
          <a:bodyPr vert="horz" wrap="square" lIns="91673" tIns="45837" rIns="91673" bIns="45837" numCol="1" rtlCol="0" anchor="t" anchorCtr="0" compatLnSpc="1">
            <a:prstTxWarp prst="textNoShape">
              <a:avLst/>
            </a:prstTxWarp>
            <a:spAutoFit/>
          </a:bodyPr>
          <a:lstStyle/>
          <a:p>
            <a:pPr defTabSz="916777" fontAlgn="base">
              <a:spcBef>
                <a:spcPct val="0"/>
              </a:spcBef>
              <a:spcAft>
                <a:spcPct val="0"/>
              </a:spcAft>
            </a:pPr>
            <a:endParaRPr lang="en-US" sz="1404" b="1">
              <a:latin typeface="Arial" charset="0"/>
            </a:endParaRPr>
          </a:p>
        </p:txBody>
      </p:sp>
      <p:sp>
        <p:nvSpPr>
          <p:cNvPr id="8" name="Down Arrow 7"/>
          <p:cNvSpPr/>
          <p:nvPr/>
        </p:nvSpPr>
        <p:spPr bwMode="auto">
          <a:xfrm>
            <a:off x="6148351" y="1990453"/>
            <a:ext cx="288767" cy="380974"/>
          </a:xfrm>
          <a:prstGeom prst="downArrow">
            <a:avLst/>
          </a:prstGeom>
          <a:solidFill>
            <a:srgbClr val="FFC000"/>
          </a:solidFill>
          <a:ln>
            <a:noFill/>
          </a:ln>
          <a:effectLst/>
          <a:extLst/>
        </p:spPr>
        <p:txBody>
          <a:bodyPr vert="horz" wrap="square" lIns="91673" tIns="45837" rIns="91673" bIns="45837" numCol="1" rtlCol="0" anchor="t" anchorCtr="0" compatLnSpc="1">
            <a:prstTxWarp prst="textNoShape">
              <a:avLst/>
            </a:prstTxWarp>
            <a:spAutoFit/>
          </a:bodyPr>
          <a:lstStyle/>
          <a:p>
            <a:pPr defTabSz="916777" fontAlgn="base">
              <a:spcBef>
                <a:spcPct val="0"/>
              </a:spcBef>
              <a:spcAft>
                <a:spcPct val="0"/>
              </a:spcAft>
            </a:pPr>
            <a:endParaRPr lang="en-US" sz="1404" b="1">
              <a:latin typeface="Arial" charset="0"/>
            </a:endParaRPr>
          </a:p>
        </p:txBody>
      </p:sp>
      <p:sp>
        <p:nvSpPr>
          <p:cNvPr id="9" name="Down Arrow 8"/>
          <p:cNvSpPr/>
          <p:nvPr/>
        </p:nvSpPr>
        <p:spPr bwMode="auto">
          <a:xfrm>
            <a:off x="7452667" y="1760774"/>
            <a:ext cx="288767" cy="380974"/>
          </a:xfrm>
          <a:prstGeom prst="downArrow">
            <a:avLst/>
          </a:prstGeom>
          <a:solidFill>
            <a:srgbClr val="FFC000"/>
          </a:solidFill>
          <a:ln>
            <a:noFill/>
          </a:ln>
          <a:effectLst/>
          <a:extLst/>
        </p:spPr>
        <p:txBody>
          <a:bodyPr vert="horz" wrap="square" lIns="91673" tIns="45837" rIns="91673" bIns="45837" numCol="1" rtlCol="0" anchor="t" anchorCtr="0" compatLnSpc="1">
            <a:prstTxWarp prst="textNoShape">
              <a:avLst/>
            </a:prstTxWarp>
            <a:spAutoFit/>
          </a:bodyPr>
          <a:lstStyle/>
          <a:p>
            <a:pPr defTabSz="916777" fontAlgn="base">
              <a:spcBef>
                <a:spcPct val="0"/>
              </a:spcBef>
              <a:spcAft>
                <a:spcPct val="0"/>
              </a:spcAft>
            </a:pPr>
            <a:endParaRPr lang="en-US" sz="1404" b="1">
              <a:latin typeface="Arial" charset="0"/>
            </a:endParaRPr>
          </a:p>
        </p:txBody>
      </p:sp>
      <p:sp>
        <p:nvSpPr>
          <p:cNvPr id="7" name="Down Arrow 6"/>
          <p:cNvSpPr/>
          <p:nvPr/>
        </p:nvSpPr>
        <p:spPr bwMode="auto">
          <a:xfrm>
            <a:off x="2214465" y="1734940"/>
            <a:ext cx="288767" cy="380974"/>
          </a:xfrm>
          <a:prstGeom prst="downArrow">
            <a:avLst/>
          </a:prstGeom>
          <a:solidFill>
            <a:srgbClr val="FFC000"/>
          </a:solidFill>
          <a:ln>
            <a:noFill/>
          </a:ln>
          <a:effectLst/>
          <a:extLst/>
        </p:spPr>
        <p:txBody>
          <a:bodyPr vert="horz" wrap="square" lIns="91673" tIns="45837" rIns="91673" bIns="45837" numCol="1" rtlCol="0" anchor="t" anchorCtr="0" compatLnSpc="1">
            <a:prstTxWarp prst="textNoShape">
              <a:avLst/>
            </a:prstTxWarp>
            <a:spAutoFit/>
          </a:bodyPr>
          <a:lstStyle/>
          <a:p>
            <a:pPr defTabSz="916777" fontAlgn="base">
              <a:spcBef>
                <a:spcPct val="0"/>
              </a:spcBef>
              <a:spcAft>
                <a:spcPct val="0"/>
              </a:spcAft>
            </a:pPr>
            <a:endParaRPr lang="en-US" sz="1404" b="1">
              <a:latin typeface="Arial" charset="0"/>
            </a:endParaRPr>
          </a:p>
        </p:txBody>
      </p:sp>
      <p:sp>
        <p:nvSpPr>
          <p:cNvPr id="41" name="Rectangle 40"/>
          <p:cNvSpPr/>
          <p:nvPr/>
        </p:nvSpPr>
        <p:spPr bwMode="auto">
          <a:xfrm>
            <a:off x="5388451" y="3532523"/>
            <a:ext cx="72192" cy="309205"/>
          </a:xfrm>
          <a:prstGeom prst="rect">
            <a:avLst/>
          </a:prstGeom>
          <a:solidFill>
            <a:srgbClr val="FFC000"/>
          </a:solidFill>
          <a:ln>
            <a:noFill/>
          </a:ln>
          <a:effectLst/>
          <a:extLst/>
        </p:spPr>
        <p:txBody>
          <a:bodyPr vert="horz" wrap="square" lIns="91673" tIns="45837" rIns="91673" bIns="45837" numCol="1" rtlCol="0" anchor="t" anchorCtr="0" compatLnSpc="1">
            <a:prstTxWarp prst="textNoShape">
              <a:avLst/>
            </a:prstTxWarp>
            <a:spAutoFit/>
          </a:bodyPr>
          <a:lstStyle/>
          <a:p>
            <a:pPr defTabSz="916777" fontAlgn="base">
              <a:spcBef>
                <a:spcPct val="0"/>
              </a:spcBef>
              <a:spcAft>
                <a:spcPct val="0"/>
              </a:spcAft>
            </a:pPr>
            <a:endParaRPr lang="en-US" sz="1404" b="1">
              <a:latin typeface="Arial" charset="0"/>
            </a:endParaRPr>
          </a:p>
        </p:txBody>
      </p:sp>
      <p:sp>
        <p:nvSpPr>
          <p:cNvPr id="43" name="Rectangle 42"/>
          <p:cNvSpPr/>
          <p:nvPr/>
        </p:nvSpPr>
        <p:spPr bwMode="auto">
          <a:xfrm>
            <a:off x="6009262" y="3532591"/>
            <a:ext cx="72192" cy="309205"/>
          </a:xfrm>
          <a:prstGeom prst="rect">
            <a:avLst/>
          </a:prstGeom>
          <a:solidFill>
            <a:srgbClr val="FFC000"/>
          </a:solidFill>
          <a:ln>
            <a:noFill/>
          </a:ln>
          <a:effectLst/>
          <a:extLst/>
        </p:spPr>
        <p:txBody>
          <a:bodyPr vert="horz" wrap="square" lIns="91673" tIns="45837" rIns="91673" bIns="45837" numCol="1" rtlCol="0" anchor="t" anchorCtr="0" compatLnSpc="1">
            <a:prstTxWarp prst="textNoShape">
              <a:avLst/>
            </a:prstTxWarp>
            <a:spAutoFit/>
          </a:bodyPr>
          <a:lstStyle/>
          <a:p>
            <a:pPr defTabSz="916777" fontAlgn="base">
              <a:spcBef>
                <a:spcPct val="0"/>
              </a:spcBef>
              <a:spcAft>
                <a:spcPct val="0"/>
              </a:spcAft>
            </a:pPr>
            <a:endParaRPr lang="en-US" sz="1404" b="1">
              <a:latin typeface="Arial" charset="0"/>
            </a:endParaRPr>
          </a:p>
        </p:txBody>
      </p:sp>
      <p:sp>
        <p:nvSpPr>
          <p:cNvPr id="44" name="Rectangle 43"/>
          <p:cNvSpPr/>
          <p:nvPr/>
        </p:nvSpPr>
        <p:spPr bwMode="auto">
          <a:xfrm>
            <a:off x="8657211" y="3507776"/>
            <a:ext cx="72192" cy="309205"/>
          </a:xfrm>
          <a:prstGeom prst="rect">
            <a:avLst/>
          </a:prstGeom>
          <a:solidFill>
            <a:srgbClr val="FFC000"/>
          </a:solidFill>
          <a:ln>
            <a:noFill/>
          </a:ln>
          <a:effectLst/>
          <a:extLst/>
        </p:spPr>
        <p:txBody>
          <a:bodyPr vert="horz" wrap="square" lIns="91673" tIns="45837" rIns="91673" bIns="45837" numCol="1" rtlCol="0" anchor="t" anchorCtr="0" compatLnSpc="1">
            <a:prstTxWarp prst="textNoShape">
              <a:avLst/>
            </a:prstTxWarp>
            <a:spAutoFit/>
          </a:bodyPr>
          <a:lstStyle/>
          <a:p>
            <a:pPr defTabSz="916777" fontAlgn="base">
              <a:spcBef>
                <a:spcPct val="0"/>
              </a:spcBef>
              <a:spcAft>
                <a:spcPct val="0"/>
              </a:spcAft>
            </a:pPr>
            <a:endParaRPr lang="en-US" sz="1404" b="1">
              <a:latin typeface="Arial" charset="0"/>
            </a:endParaRPr>
          </a:p>
        </p:txBody>
      </p:sp>
      <p:sp>
        <p:nvSpPr>
          <p:cNvPr id="45" name="Rectangle 44"/>
          <p:cNvSpPr/>
          <p:nvPr/>
        </p:nvSpPr>
        <p:spPr bwMode="auto">
          <a:xfrm>
            <a:off x="8391367" y="3509444"/>
            <a:ext cx="72192" cy="309205"/>
          </a:xfrm>
          <a:prstGeom prst="rect">
            <a:avLst/>
          </a:prstGeom>
          <a:solidFill>
            <a:srgbClr val="FFC000"/>
          </a:solidFill>
          <a:ln>
            <a:noFill/>
          </a:ln>
          <a:effectLst/>
          <a:extLst/>
        </p:spPr>
        <p:txBody>
          <a:bodyPr vert="horz" wrap="square" lIns="91673" tIns="45837" rIns="91673" bIns="45837" numCol="1" rtlCol="0" anchor="t" anchorCtr="0" compatLnSpc="1">
            <a:prstTxWarp prst="textNoShape">
              <a:avLst/>
            </a:prstTxWarp>
            <a:spAutoFit/>
          </a:bodyPr>
          <a:lstStyle/>
          <a:p>
            <a:pPr defTabSz="916777" fontAlgn="base">
              <a:spcBef>
                <a:spcPct val="0"/>
              </a:spcBef>
              <a:spcAft>
                <a:spcPct val="0"/>
              </a:spcAft>
            </a:pPr>
            <a:endParaRPr lang="en-US" sz="1404" b="1">
              <a:latin typeface="Arial" charset="0"/>
            </a:endParaRPr>
          </a:p>
        </p:txBody>
      </p:sp>
      <p:sp>
        <p:nvSpPr>
          <p:cNvPr id="46" name="Rectangle 45"/>
          <p:cNvSpPr/>
          <p:nvPr/>
        </p:nvSpPr>
        <p:spPr bwMode="auto">
          <a:xfrm>
            <a:off x="7126624" y="3501192"/>
            <a:ext cx="72192" cy="309205"/>
          </a:xfrm>
          <a:prstGeom prst="rect">
            <a:avLst/>
          </a:prstGeom>
          <a:solidFill>
            <a:srgbClr val="FFC000"/>
          </a:solidFill>
          <a:ln>
            <a:noFill/>
          </a:ln>
          <a:effectLst/>
          <a:extLst/>
        </p:spPr>
        <p:txBody>
          <a:bodyPr vert="horz" wrap="square" lIns="91673" tIns="45837" rIns="91673" bIns="45837" numCol="1" rtlCol="0" anchor="t" anchorCtr="0" compatLnSpc="1">
            <a:prstTxWarp prst="textNoShape">
              <a:avLst/>
            </a:prstTxWarp>
            <a:spAutoFit/>
          </a:bodyPr>
          <a:lstStyle/>
          <a:p>
            <a:pPr defTabSz="916777" fontAlgn="base">
              <a:spcBef>
                <a:spcPct val="0"/>
              </a:spcBef>
              <a:spcAft>
                <a:spcPct val="0"/>
              </a:spcAft>
            </a:pPr>
            <a:endParaRPr lang="en-US" sz="1404" b="1">
              <a:latin typeface="Arial" charset="0"/>
            </a:endParaRPr>
          </a:p>
        </p:txBody>
      </p:sp>
      <p:sp>
        <p:nvSpPr>
          <p:cNvPr id="10" name="TextBox 9"/>
          <p:cNvSpPr txBox="1"/>
          <p:nvPr/>
        </p:nvSpPr>
        <p:spPr>
          <a:xfrm>
            <a:off x="6113126" y="6159066"/>
            <a:ext cx="1628307" cy="523220"/>
          </a:xfrm>
          <a:prstGeom prst="rect">
            <a:avLst/>
          </a:prstGeom>
          <a:noFill/>
        </p:spPr>
        <p:txBody>
          <a:bodyPr wrap="square" rtlCol="0">
            <a:spAutoFit/>
          </a:bodyPr>
          <a:lstStyle/>
          <a:p>
            <a:r>
              <a:rPr lang="en-US" sz="2800" dirty="0"/>
              <a:t>gene(s)</a:t>
            </a:r>
          </a:p>
        </p:txBody>
      </p:sp>
      <p:sp>
        <p:nvSpPr>
          <p:cNvPr id="3" name="Slide Number Placeholder 2"/>
          <p:cNvSpPr>
            <a:spLocks noGrp="1"/>
          </p:cNvSpPr>
          <p:nvPr>
            <p:ph type="sldNum" sz="quarter" idx="12"/>
          </p:nvPr>
        </p:nvSpPr>
        <p:spPr/>
        <p:txBody>
          <a:bodyPr/>
          <a:lstStyle/>
          <a:p>
            <a:fld id="{6C6A6433-E183-4CEA-9077-9DD6B669D5DD}" type="slidenum">
              <a:rPr lang="en-US" smtClean="0"/>
              <a:t>42</a:t>
            </a:fld>
            <a:endParaRPr lang="en-US"/>
          </a:p>
        </p:txBody>
      </p:sp>
    </p:spTree>
    <p:extLst>
      <p:ext uri="{BB962C8B-B14F-4D97-AF65-F5344CB8AC3E}">
        <p14:creationId xmlns:p14="http://schemas.microsoft.com/office/powerpoint/2010/main" val="153971482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3"/>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4"/>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5"/>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6"/>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7"/>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8"/>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9"/>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0"/>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1"/>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2"/>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33"/>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34"/>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35"/>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41"/>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43"/>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44"/>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45"/>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46"/>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nodeType="clickEffect">
                                  <p:stCondLst>
                                    <p:cond delay="0"/>
                                  </p:stCondLst>
                                  <p:childTnLst>
                                    <p:set>
                                      <p:cBhvr>
                                        <p:cTn id="84" dur="1" fill="hold">
                                          <p:stCondLst>
                                            <p:cond delay="0"/>
                                          </p:stCondLst>
                                        </p:cTn>
                                        <p:tgtEl>
                                          <p:spTgt spid="39"/>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6" grpId="0" animBg="1"/>
      <p:bldP spid="8" grpId="0" animBg="1"/>
      <p:bldP spid="9" grpId="0" animBg="1"/>
      <p:bldP spid="7" grpId="0" animBg="1"/>
      <p:bldP spid="41" grpId="0" animBg="1"/>
      <p:bldP spid="43" grpId="0" animBg="1"/>
      <p:bldP spid="44" grpId="0" animBg="1"/>
      <p:bldP spid="45" grpId="0" animBg="1"/>
      <p:bldP spid="46" grpId="0" animBg="1"/>
      <p:bldP spid="10"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3"/>
          <p:cNvSpPr>
            <a:spLocks noChangeArrowheads="1"/>
          </p:cNvSpPr>
          <p:nvPr/>
        </p:nvSpPr>
        <p:spPr bwMode="auto">
          <a:xfrm>
            <a:off x="839954" y="416639"/>
            <a:ext cx="9142246"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1400" b="1">
                <a:solidFill>
                  <a:schemeClr val="tx1"/>
                </a:solidFill>
                <a:latin typeface="Arial" charset="0"/>
              </a:defRPr>
            </a:lvl1pPr>
            <a:lvl2pPr marL="742950" indent="-285750" eaLnBrk="0" hangingPunct="0">
              <a:defRPr sz="1400" b="1">
                <a:solidFill>
                  <a:schemeClr val="tx1"/>
                </a:solidFill>
                <a:latin typeface="Arial" charset="0"/>
              </a:defRPr>
            </a:lvl2pPr>
            <a:lvl3pPr marL="1143000" indent="-228600" eaLnBrk="0" hangingPunct="0">
              <a:defRPr sz="1400" b="1">
                <a:solidFill>
                  <a:schemeClr val="tx1"/>
                </a:solidFill>
                <a:latin typeface="Arial" charset="0"/>
              </a:defRPr>
            </a:lvl3pPr>
            <a:lvl4pPr marL="1600200" indent="-228600" eaLnBrk="0" hangingPunct="0">
              <a:defRPr sz="1400" b="1">
                <a:solidFill>
                  <a:schemeClr val="tx1"/>
                </a:solidFill>
                <a:latin typeface="Arial" charset="0"/>
              </a:defRPr>
            </a:lvl4pPr>
            <a:lvl5pPr marL="2057400" indent="-228600" eaLnBrk="0" hangingPunct="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pPr eaLnBrk="1" hangingPunct="1">
              <a:defRPr/>
            </a:pPr>
            <a:r>
              <a:rPr lang="en-US" altLang="de-DE" sz="4400" dirty="0">
                <a:latin typeface="+mn-lt"/>
                <a:ea typeface="+mj-ea"/>
                <a:cs typeface="+mj-cs"/>
              </a:rPr>
              <a:t>Single nucleotide polymorphism (SNP)</a:t>
            </a:r>
          </a:p>
        </p:txBody>
      </p:sp>
      <p:sp>
        <p:nvSpPr>
          <p:cNvPr id="73731" name="Rectangle 5"/>
          <p:cNvSpPr>
            <a:spLocks noChangeArrowheads="1"/>
          </p:cNvSpPr>
          <p:nvPr/>
        </p:nvSpPr>
        <p:spPr bwMode="auto">
          <a:xfrm>
            <a:off x="905164" y="1423478"/>
            <a:ext cx="10448636" cy="1079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nchor="ctr">
            <a:spAutoFit/>
          </a:bodyPr>
          <a:lstStyle>
            <a:lvl1pPr marL="342900" indent="-342900" eaLnBrk="0" hangingPunct="0">
              <a:defRPr sz="1400" b="1">
                <a:solidFill>
                  <a:schemeClr val="tx1"/>
                </a:solidFill>
                <a:latin typeface="Arial" charset="0"/>
              </a:defRPr>
            </a:lvl1pPr>
            <a:lvl2pPr marL="742950" indent="-285750" eaLnBrk="0" hangingPunct="0">
              <a:defRPr sz="1400" b="1">
                <a:solidFill>
                  <a:schemeClr val="tx1"/>
                </a:solidFill>
                <a:latin typeface="Arial" charset="0"/>
              </a:defRPr>
            </a:lvl2pPr>
            <a:lvl3pPr marL="1143000" indent="-228600" eaLnBrk="0" hangingPunct="0">
              <a:defRPr sz="1400" b="1">
                <a:solidFill>
                  <a:schemeClr val="tx1"/>
                </a:solidFill>
                <a:latin typeface="Arial" charset="0"/>
              </a:defRPr>
            </a:lvl3pPr>
            <a:lvl4pPr marL="1600200" indent="-228600" eaLnBrk="0" hangingPunct="0">
              <a:defRPr sz="1400" b="1">
                <a:solidFill>
                  <a:schemeClr val="tx1"/>
                </a:solidFill>
                <a:latin typeface="Arial" charset="0"/>
              </a:defRPr>
            </a:lvl4pPr>
            <a:lvl5pPr marL="2057400" indent="-228600" eaLnBrk="0" hangingPunct="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pPr marL="0" indent="0" eaLnBrk="1" hangingPunct="1">
              <a:defRPr/>
            </a:pPr>
            <a:r>
              <a:rPr lang="en-US" altLang="de-DE" sz="3208" b="0" dirty="0">
                <a:solidFill>
                  <a:srgbClr val="000000"/>
                </a:solidFill>
                <a:latin typeface="Arial Narrow"/>
              </a:rPr>
              <a:t>Single base pair positions in genomic DNA at which different sequence alternatives (alleles) exist </a:t>
            </a:r>
          </a:p>
        </p:txBody>
      </p:sp>
      <p:pic>
        <p:nvPicPr>
          <p:cNvPr id="5" name="Picture 2" descr="https://upload.wikimedia.org/wikipedia/commons/thumb/2/2e/Dna-SNP.svg/459px-Dna-SNP.sv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90892" y="2398098"/>
            <a:ext cx="6400889" cy="4169645"/>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6C6A6433-E183-4CEA-9077-9DD6B669D5DD}" type="slidenum">
              <a:rPr lang="en-US" smtClean="0"/>
              <a:t>43</a:t>
            </a:fld>
            <a:endParaRPr lang="en-US"/>
          </a:p>
        </p:txBody>
      </p:sp>
    </p:spTree>
    <p:extLst>
      <p:ext uri="{BB962C8B-B14F-4D97-AF65-F5344CB8AC3E}">
        <p14:creationId xmlns:p14="http://schemas.microsoft.com/office/powerpoint/2010/main" val="27103349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de-DE" b="1" dirty="0">
                <a:latin typeface="+mn-lt"/>
              </a:rPr>
              <a:t>Genomic data – SNP chip</a:t>
            </a:r>
            <a:endParaRPr lang="de-AT" b="1" dirty="0">
              <a:latin typeface="+mn-lt"/>
            </a:endParaRPr>
          </a:p>
        </p:txBody>
      </p:sp>
      <p:sp>
        <p:nvSpPr>
          <p:cNvPr id="3" name="Content Placeholder 2"/>
          <p:cNvSpPr>
            <a:spLocks noGrp="1"/>
          </p:cNvSpPr>
          <p:nvPr>
            <p:ph idx="1"/>
          </p:nvPr>
        </p:nvSpPr>
        <p:spPr/>
        <p:txBody>
          <a:bodyPr/>
          <a:lstStyle/>
          <a:p>
            <a:endParaRPr lang="en-US" dirty="0" smtClean="0"/>
          </a:p>
          <a:p>
            <a:r>
              <a:rPr lang="en-US" dirty="0" smtClean="0"/>
              <a:t>In </a:t>
            </a:r>
            <a:r>
              <a:rPr lang="en-US" dirty="0"/>
              <a:t>the </a:t>
            </a:r>
            <a:r>
              <a:rPr lang="en-US" dirty="0" err="1"/>
              <a:t>BeadArray</a:t>
            </a:r>
            <a:r>
              <a:rPr lang="en-US" dirty="0"/>
              <a:t> technology, targeted regions of DNA are immobilized on beads, and SNPs are visualized through fluorescent tags</a:t>
            </a:r>
          </a:p>
          <a:p>
            <a:endParaRPr lang="en-US" dirty="0" smtClean="0"/>
          </a:p>
          <a:p>
            <a:r>
              <a:rPr lang="en-US" dirty="0" smtClean="0"/>
              <a:t>The </a:t>
            </a:r>
            <a:r>
              <a:rPr lang="en-US" dirty="0"/>
              <a:t>method is based on allele-specific primer extension followed by oligonucleotide ligation and generic PCR for signal </a:t>
            </a:r>
            <a:r>
              <a:rPr lang="en-US" dirty="0" smtClean="0"/>
              <a:t>amplification</a:t>
            </a:r>
          </a:p>
          <a:p>
            <a:endParaRPr lang="en-US" dirty="0" smtClean="0"/>
          </a:p>
          <a:p>
            <a:endParaRPr lang="en-US" dirty="0"/>
          </a:p>
        </p:txBody>
      </p:sp>
      <p:sp>
        <p:nvSpPr>
          <p:cNvPr id="5" name="Slide Number Placeholder 4"/>
          <p:cNvSpPr>
            <a:spLocks noGrp="1"/>
          </p:cNvSpPr>
          <p:nvPr>
            <p:ph type="sldNum" sz="quarter" idx="12"/>
          </p:nvPr>
        </p:nvSpPr>
        <p:spPr/>
        <p:txBody>
          <a:bodyPr/>
          <a:lstStyle/>
          <a:p>
            <a:fld id="{6C6A6433-E183-4CEA-9077-9DD6B669D5DD}" type="slidenum">
              <a:rPr lang="en-US" smtClean="0"/>
              <a:t>44</a:t>
            </a:fld>
            <a:endParaRPr lang="en-US"/>
          </a:p>
        </p:txBody>
      </p:sp>
    </p:spTree>
    <p:extLst>
      <p:ext uri="{BB962C8B-B14F-4D97-AF65-F5344CB8AC3E}">
        <p14:creationId xmlns:p14="http://schemas.microsoft.com/office/powerpoint/2010/main" val="25720061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p:cNvSpPr>
            <a:spLocks noGrp="1"/>
          </p:cNvSpPr>
          <p:nvPr>
            <p:ph type="title"/>
          </p:nvPr>
        </p:nvSpPr>
        <p:spPr/>
        <p:txBody>
          <a:bodyPr>
            <a:normAutofit/>
          </a:bodyPr>
          <a:lstStyle/>
          <a:p>
            <a:r>
              <a:rPr lang="en-US" altLang="de-DE" b="1" dirty="0">
                <a:latin typeface="+mn-lt"/>
              </a:rPr>
              <a:t>Genomic data – SNP chip</a:t>
            </a:r>
            <a:endParaRPr lang="de-AT" altLang="de-DE" b="1" dirty="0">
              <a:latin typeface="+mn-lt"/>
            </a:endParaRPr>
          </a:p>
        </p:txBody>
      </p:sp>
      <p:sp>
        <p:nvSpPr>
          <p:cNvPr id="2" name="Content Placeholder 1"/>
          <p:cNvSpPr>
            <a:spLocks noGrp="1"/>
          </p:cNvSpPr>
          <p:nvPr>
            <p:ph idx="1"/>
          </p:nvPr>
        </p:nvSpPr>
        <p:spPr/>
        <p:txBody>
          <a:bodyPr/>
          <a:lstStyle/>
          <a:p>
            <a:endParaRPr lang="de-AT"/>
          </a:p>
        </p:txBody>
      </p:sp>
      <p:pic>
        <p:nvPicPr>
          <p:cNvPr id="593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8874" y="1602719"/>
            <a:ext cx="8302060" cy="51574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solidFill>
                  <a:schemeClr val="tx1"/>
                </a:solidFill>
                <a:prstDash val="solid"/>
                <a:miter lim="800000"/>
                <a:headEnd/>
                <a:tailEnd/>
              </a14:hiddenLine>
            </a:ext>
          </a:extLst>
        </p:spPr>
      </p:pic>
      <p:sp>
        <p:nvSpPr>
          <p:cNvPr id="3" name="Slide Number Placeholder 2"/>
          <p:cNvSpPr>
            <a:spLocks noGrp="1"/>
          </p:cNvSpPr>
          <p:nvPr>
            <p:ph type="sldNum" sz="quarter" idx="12"/>
          </p:nvPr>
        </p:nvSpPr>
        <p:spPr/>
        <p:txBody>
          <a:bodyPr/>
          <a:lstStyle/>
          <a:p>
            <a:fld id="{6C6A6433-E183-4CEA-9077-9DD6B669D5DD}" type="slidenum">
              <a:rPr lang="en-US" smtClean="0"/>
              <a:t>45</a:t>
            </a:fld>
            <a:endParaRPr lang="en-US"/>
          </a:p>
        </p:txBody>
      </p:sp>
    </p:spTree>
    <p:extLst>
      <p:ext uri="{BB962C8B-B14F-4D97-AF65-F5344CB8AC3E}">
        <p14:creationId xmlns:p14="http://schemas.microsoft.com/office/powerpoint/2010/main" val="34426368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latin typeface="+mn-lt"/>
              </a:rPr>
              <a:t>The </a:t>
            </a:r>
            <a:r>
              <a:rPr lang="en-US" b="1" dirty="0" err="1">
                <a:latin typeface="+mn-lt"/>
              </a:rPr>
              <a:t>BeadChip</a:t>
            </a:r>
            <a:r>
              <a:rPr lang="en-US" b="1" dirty="0">
                <a:latin typeface="+mn-lt"/>
              </a:rPr>
              <a:t> / </a:t>
            </a:r>
            <a:r>
              <a:rPr lang="en-US" b="1" dirty="0" err="1">
                <a:latin typeface="+mn-lt"/>
              </a:rPr>
              <a:t>BeadArray</a:t>
            </a:r>
            <a:r>
              <a:rPr lang="en-US" b="1" dirty="0">
                <a:latin typeface="+mn-lt"/>
              </a:rPr>
              <a:t> </a:t>
            </a:r>
          </a:p>
        </p:txBody>
      </p:sp>
      <p:sp>
        <p:nvSpPr>
          <p:cNvPr id="4" name="TextBox 3"/>
          <p:cNvSpPr txBox="1"/>
          <p:nvPr/>
        </p:nvSpPr>
        <p:spPr>
          <a:xfrm>
            <a:off x="2558601" y="6244482"/>
            <a:ext cx="5190403" cy="258421"/>
          </a:xfrm>
          <a:prstGeom prst="rect">
            <a:avLst/>
          </a:prstGeom>
          <a:noFill/>
        </p:spPr>
        <p:txBody>
          <a:bodyPr wrap="square" rtlCol="0">
            <a:spAutoFit/>
          </a:bodyPr>
          <a:lstStyle/>
          <a:p>
            <a:r>
              <a:rPr lang="en-US" sz="1078" dirty="0"/>
              <a:t>https://emea.illumina.com/science/technology/microarray.html</a:t>
            </a:r>
          </a:p>
        </p:txBody>
      </p:sp>
      <p:pic>
        <p:nvPicPr>
          <p:cNvPr id="2050" name="Picture 2" descr="Methylation Arrays"/>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558601" y="1624204"/>
            <a:ext cx="6850613" cy="4421252"/>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2"/>
          </p:nvPr>
        </p:nvSpPr>
        <p:spPr/>
        <p:txBody>
          <a:bodyPr/>
          <a:lstStyle/>
          <a:p>
            <a:fld id="{6C6A6433-E183-4CEA-9077-9DD6B669D5DD}" type="slidenum">
              <a:rPr lang="en-US" smtClean="0"/>
              <a:t>46</a:t>
            </a:fld>
            <a:endParaRPr lang="en-US"/>
          </a:p>
        </p:txBody>
      </p:sp>
    </p:spTree>
    <p:extLst>
      <p:ext uri="{BB962C8B-B14F-4D97-AF65-F5344CB8AC3E}">
        <p14:creationId xmlns:p14="http://schemas.microsoft.com/office/powerpoint/2010/main" val="29872218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latin typeface="+mn-lt"/>
              </a:rPr>
              <a:t>The genotyping machine (example)</a:t>
            </a:r>
          </a:p>
        </p:txBody>
      </p:sp>
      <p:pic>
        <p:nvPicPr>
          <p:cNvPr id="4" name="Content Placeholder 3"/>
          <p:cNvPicPr>
            <a:picLocks noGrp="1" noChangeAspect="1"/>
          </p:cNvPicPr>
          <p:nvPr>
            <p:ph idx="1"/>
          </p:nvPr>
        </p:nvPicPr>
        <p:blipFill>
          <a:blip r:embed="rId3"/>
          <a:stretch>
            <a:fillRect/>
          </a:stretch>
        </p:blipFill>
        <p:spPr>
          <a:xfrm>
            <a:off x="3497094" y="1552013"/>
            <a:ext cx="5683153" cy="4600926"/>
          </a:xfrm>
          <a:prstGeom prst="rect">
            <a:avLst/>
          </a:prstGeom>
        </p:spPr>
      </p:pic>
      <p:sp>
        <p:nvSpPr>
          <p:cNvPr id="5" name="Slide Number Placeholder 4"/>
          <p:cNvSpPr>
            <a:spLocks noGrp="1"/>
          </p:cNvSpPr>
          <p:nvPr>
            <p:ph type="sldNum" sz="quarter" idx="12"/>
          </p:nvPr>
        </p:nvSpPr>
        <p:spPr/>
        <p:txBody>
          <a:bodyPr/>
          <a:lstStyle/>
          <a:p>
            <a:fld id="{6C6A6433-E183-4CEA-9077-9DD6B669D5DD}" type="slidenum">
              <a:rPr lang="en-US" smtClean="0"/>
              <a:t>47</a:t>
            </a:fld>
            <a:endParaRPr lang="en-US"/>
          </a:p>
        </p:txBody>
      </p:sp>
      <p:sp>
        <p:nvSpPr>
          <p:cNvPr id="3" name="TextBox 2"/>
          <p:cNvSpPr txBox="1"/>
          <p:nvPr/>
        </p:nvSpPr>
        <p:spPr>
          <a:xfrm>
            <a:off x="3497095" y="6316673"/>
            <a:ext cx="3291994" cy="258421"/>
          </a:xfrm>
          <a:prstGeom prst="rect">
            <a:avLst/>
          </a:prstGeom>
          <a:noFill/>
        </p:spPr>
        <p:txBody>
          <a:bodyPr wrap="square" rtlCol="0">
            <a:spAutoFit/>
          </a:bodyPr>
          <a:lstStyle/>
          <a:p>
            <a:r>
              <a:rPr lang="sk-SK" sz="1078" dirty="0"/>
              <a:t>Source</a:t>
            </a:r>
            <a:r>
              <a:rPr lang="en-US" sz="1078" dirty="0"/>
              <a:t>: </a:t>
            </a:r>
            <a:r>
              <a:rPr lang="en-US" sz="1078" dirty="0" err="1"/>
              <a:t>illumina</a:t>
            </a:r>
            <a:r>
              <a:rPr lang="en-US" sz="1078" dirty="0"/>
              <a:t> </a:t>
            </a:r>
            <a:r>
              <a:rPr lang="en-US" sz="1078" dirty="0" err="1"/>
              <a:t>iScan</a:t>
            </a:r>
            <a:r>
              <a:rPr lang="en-US" sz="1078" dirty="0"/>
              <a:t>™ System data sheet</a:t>
            </a:r>
          </a:p>
        </p:txBody>
      </p:sp>
    </p:spTree>
    <p:extLst>
      <p:ext uri="{BB962C8B-B14F-4D97-AF65-F5344CB8AC3E}">
        <p14:creationId xmlns:p14="http://schemas.microsoft.com/office/powerpoint/2010/main" val="15800693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p:cNvSpPr>
            <a:spLocks noGrp="1"/>
          </p:cNvSpPr>
          <p:nvPr>
            <p:ph type="title"/>
          </p:nvPr>
        </p:nvSpPr>
        <p:spPr/>
        <p:txBody>
          <a:bodyPr>
            <a:normAutofit/>
          </a:bodyPr>
          <a:lstStyle/>
          <a:p>
            <a:r>
              <a:rPr lang="en-US" altLang="de-DE" b="1" dirty="0">
                <a:latin typeface="+mn-lt"/>
              </a:rPr>
              <a:t>Genomic data – </a:t>
            </a:r>
            <a:r>
              <a:rPr lang="en-US" altLang="de-DE" b="1" i="1" dirty="0">
                <a:latin typeface="+mn-lt"/>
              </a:rPr>
              <a:t>in </a:t>
            </a:r>
            <a:r>
              <a:rPr lang="en-US" altLang="de-DE" b="1" i="1" dirty="0" err="1">
                <a:latin typeface="+mn-lt"/>
              </a:rPr>
              <a:t>silico</a:t>
            </a:r>
            <a:endParaRPr lang="de-AT" altLang="de-DE" b="1" i="1" dirty="0">
              <a:latin typeface="+mn-lt"/>
            </a:endParaRPr>
          </a:p>
        </p:txBody>
      </p:sp>
      <p:sp>
        <p:nvSpPr>
          <p:cNvPr id="2" name="Content Placeholder 1"/>
          <p:cNvSpPr>
            <a:spLocks noGrp="1"/>
          </p:cNvSpPr>
          <p:nvPr>
            <p:ph idx="1"/>
          </p:nvPr>
        </p:nvSpPr>
        <p:spPr/>
        <p:txBody>
          <a:bodyPr/>
          <a:lstStyle/>
          <a:p>
            <a:endParaRPr lang="de-AT" dirty="0"/>
          </a:p>
        </p:txBody>
      </p:sp>
      <p:pic>
        <p:nvPicPr>
          <p:cNvPr id="60418" name="Picture 2" descr="C:\Users\Admin\Desktop\example_ped.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6956" y="1639312"/>
            <a:ext cx="6229683" cy="3681783"/>
          </a:xfrm>
          <a:prstGeom prst="rect">
            <a:avLst/>
          </a:prstGeom>
          <a:noFill/>
          <a:extLst>
            <a:ext uri="{909E8E84-426E-40DD-AFC4-6F175D3DCCD1}">
              <a14:hiddenFill xmlns:a14="http://schemas.microsoft.com/office/drawing/2010/main">
                <a:solidFill>
                  <a:srgbClr val="FFFFFF"/>
                </a:solidFill>
              </a14:hiddenFill>
            </a:ext>
          </a:extLst>
        </p:spPr>
      </p:pic>
      <p:pic>
        <p:nvPicPr>
          <p:cNvPr id="60419" name="Picture 3" descr="C:\Users\Admin\Desktop\example_map.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12029" y="1650008"/>
            <a:ext cx="3287646" cy="3671087"/>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2"/>
          </p:nvPr>
        </p:nvSpPr>
        <p:spPr/>
        <p:txBody>
          <a:bodyPr/>
          <a:lstStyle/>
          <a:p>
            <a:fld id="{6C6A6433-E183-4CEA-9077-9DD6B669D5DD}" type="slidenum">
              <a:rPr lang="en-US" smtClean="0"/>
              <a:t>48</a:t>
            </a:fld>
            <a:endParaRPr lang="en-US"/>
          </a:p>
        </p:txBody>
      </p:sp>
    </p:spTree>
    <p:extLst>
      <p:ext uri="{BB962C8B-B14F-4D97-AF65-F5344CB8AC3E}">
        <p14:creationId xmlns:p14="http://schemas.microsoft.com/office/powerpoint/2010/main" val="40493437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04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8" name="Picture 2"/>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a:xfrm>
            <a:off x="1557688" y="974030"/>
            <a:ext cx="4257403" cy="5151856"/>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solidFill>
                  <a:schemeClr val="tx1"/>
                </a:solidFill>
                <a:prstDash val="solid"/>
                <a:miter lim="800000"/>
                <a:headEnd/>
                <a:tailEnd/>
              </a14:hiddenLine>
            </a:ext>
          </a:extLst>
        </p:spPr>
      </p:pic>
      <p:pic>
        <p:nvPicPr>
          <p:cNvPr id="199683" name="Picture 3"/>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6817769" y="830790"/>
            <a:ext cx="2670625" cy="5533829"/>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solidFill>
                  <a:schemeClr val="tx1"/>
                </a:solidFill>
                <a:prstDash val="solid"/>
                <a:miter lim="800000"/>
                <a:headEnd/>
                <a:tailEnd/>
              </a14:hiddenLine>
            </a:ext>
          </a:extLst>
        </p:spPr>
      </p:pic>
      <p:sp>
        <p:nvSpPr>
          <p:cNvPr id="2" name="Slide Number Placeholder 1"/>
          <p:cNvSpPr>
            <a:spLocks noGrp="1"/>
          </p:cNvSpPr>
          <p:nvPr>
            <p:ph type="sldNum" sz="quarter" idx="12"/>
          </p:nvPr>
        </p:nvSpPr>
        <p:spPr/>
        <p:txBody>
          <a:bodyPr/>
          <a:lstStyle/>
          <a:p>
            <a:fld id="{6C6A6433-E183-4CEA-9077-9DD6B669D5DD}" type="slidenum">
              <a:rPr lang="en-US" smtClean="0"/>
              <a:t>49</a:t>
            </a:fld>
            <a:endParaRPr lang="en-US"/>
          </a:p>
        </p:txBody>
      </p:sp>
    </p:spTree>
    <p:extLst>
      <p:ext uri="{BB962C8B-B14F-4D97-AF65-F5344CB8AC3E}">
        <p14:creationId xmlns:p14="http://schemas.microsoft.com/office/powerpoint/2010/main" val="591087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996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p:txBody>
          <a:bodyPr>
            <a:normAutofit/>
          </a:bodyPr>
          <a:lstStyle/>
          <a:p>
            <a:r>
              <a:rPr lang="en-US" altLang="de-DE" b="1" dirty="0">
                <a:latin typeface="+mn-lt"/>
              </a:rPr>
              <a:t>The discovery of the DNA</a:t>
            </a:r>
            <a:endParaRPr lang="de-AT" altLang="de-DE" b="1" dirty="0">
              <a:latin typeface="+mn-lt"/>
            </a:endParaRPr>
          </a:p>
        </p:txBody>
      </p:sp>
      <p:sp>
        <p:nvSpPr>
          <p:cNvPr id="17411" name="Content Placeholder 2"/>
          <p:cNvSpPr>
            <a:spLocks noGrp="1"/>
          </p:cNvSpPr>
          <p:nvPr>
            <p:ph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673" tIns="45837" rIns="91673" bIns="45837" numCol="1" rtlCol="0" anchor="t" anchorCtr="0" compatLnSpc="1">
            <a:prstTxWarp prst="textNoShape">
              <a:avLst/>
            </a:prstTxWarp>
            <a:normAutofit/>
          </a:bodyPr>
          <a:lstStyle/>
          <a:p>
            <a:r>
              <a:rPr lang="en-US" altLang="de-DE" sz="3208" dirty="0"/>
              <a:t>James Watson (an American microbial geneticist) and </a:t>
            </a:r>
            <a:r>
              <a:rPr lang="en-US" altLang="de-DE" sz="3208" dirty="0" smtClean="0"/>
              <a:t>  Francis </a:t>
            </a:r>
            <a:r>
              <a:rPr lang="en-US" altLang="de-DE" sz="3208" dirty="0"/>
              <a:t>Crick (an English physicist) in 1953</a:t>
            </a:r>
          </a:p>
          <a:p>
            <a:r>
              <a:rPr lang="en-US" altLang="de-DE" sz="3208" dirty="0"/>
              <a:t>Proposed a definition for the </a:t>
            </a:r>
            <a:r>
              <a:rPr lang="de-AT" altLang="de-DE" sz="3208" dirty="0"/>
              <a:t>gene in chemical terms</a:t>
            </a:r>
          </a:p>
          <a:p>
            <a:r>
              <a:rPr lang="en-US" altLang="de-DE" sz="3208" dirty="0"/>
              <a:t>Understanding of gene action and heredity at the molecular level</a:t>
            </a:r>
          </a:p>
          <a:p>
            <a:endParaRPr lang="en-US" altLang="de-DE" sz="3208" dirty="0"/>
          </a:p>
          <a:p>
            <a:r>
              <a:rPr lang="en-US" altLang="de-DE" sz="3208" dirty="0"/>
              <a:t>A groundbreaking discovery</a:t>
            </a:r>
            <a:endParaRPr lang="de-AT" altLang="de-DE" sz="3208" dirty="0"/>
          </a:p>
        </p:txBody>
      </p:sp>
      <p:sp>
        <p:nvSpPr>
          <p:cNvPr id="2" name="Slide Number Placeholder 1"/>
          <p:cNvSpPr>
            <a:spLocks noGrp="1"/>
          </p:cNvSpPr>
          <p:nvPr>
            <p:ph type="sldNum" sz="quarter" idx="12"/>
          </p:nvPr>
        </p:nvSpPr>
        <p:spPr/>
        <p:txBody>
          <a:bodyPr/>
          <a:lstStyle/>
          <a:p>
            <a:fld id="{6C6A6433-E183-4CEA-9077-9DD6B669D5DD}" type="slidenum">
              <a:rPr lang="en-US" smtClean="0"/>
              <a:t>5</a:t>
            </a:fld>
            <a:endParaRPr lang="en-US"/>
          </a:p>
        </p:txBody>
      </p:sp>
    </p:spTree>
    <p:extLst>
      <p:ext uri="{BB962C8B-B14F-4D97-AF65-F5344CB8AC3E}">
        <p14:creationId xmlns:p14="http://schemas.microsoft.com/office/powerpoint/2010/main" val="39286834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7411">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7411">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741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427" name="Picture 2" descr="http://dnatech.genomecenter.ucdavis.edu/wp-content/uploads/2013/05/iScan_wChip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63297" y="685960"/>
            <a:ext cx="5271222" cy="5007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p:cNvSpPr>
            <a:spLocks noGrp="1"/>
          </p:cNvSpPr>
          <p:nvPr>
            <p:ph type="sldNum" sz="quarter" idx="12"/>
          </p:nvPr>
        </p:nvSpPr>
        <p:spPr/>
        <p:txBody>
          <a:bodyPr/>
          <a:lstStyle/>
          <a:p>
            <a:fld id="{6C6A6433-E183-4CEA-9077-9DD6B669D5DD}" type="slidenum">
              <a:rPr lang="en-US" smtClean="0"/>
              <a:t>50</a:t>
            </a:fld>
            <a:endParaRPr lang="en-US"/>
          </a:p>
        </p:txBody>
      </p:sp>
    </p:spTree>
    <p:extLst>
      <p:ext uri="{BB962C8B-B14F-4D97-AF65-F5344CB8AC3E}">
        <p14:creationId xmlns:p14="http://schemas.microsoft.com/office/powerpoint/2010/main" val="33054542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latin typeface="+mn-lt"/>
              </a:rPr>
              <a:t>Summary</a:t>
            </a:r>
          </a:p>
        </p:txBody>
      </p:sp>
      <p:sp>
        <p:nvSpPr>
          <p:cNvPr id="3" name="Content Placeholder 2"/>
          <p:cNvSpPr>
            <a:spLocks noGrp="1"/>
          </p:cNvSpPr>
          <p:nvPr>
            <p:ph idx="1"/>
          </p:nvPr>
        </p:nvSpPr>
        <p:spPr>
          <a:xfrm>
            <a:off x="838200" y="1690688"/>
            <a:ext cx="10744200" cy="4351338"/>
          </a:xfrm>
        </p:spPr>
        <p:txBody>
          <a:bodyPr>
            <a:normAutofit fontScale="92500" lnSpcReduction="20000"/>
          </a:bodyPr>
          <a:lstStyle/>
          <a:p>
            <a:r>
              <a:rPr lang="en-US" dirty="0" smtClean="0"/>
              <a:t>The DNA structure is based on certain building blocks (sugar, phosphate, base) and a set of rules how they connect</a:t>
            </a:r>
          </a:p>
          <a:p>
            <a:endParaRPr lang="en-US" dirty="0" smtClean="0"/>
          </a:p>
          <a:p>
            <a:pPr lvl="0"/>
            <a:r>
              <a:rPr lang="en-US" dirty="0" smtClean="0">
                <a:solidFill>
                  <a:prstClr val="black"/>
                </a:solidFill>
              </a:rPr>
              <a:t>There </a:t>
            </a:r>
            <a:r>
              <a:rPr lang="en-US" dirty="0">
                <a:solidFill>
                  <a:prstClr val="black"/>
                </a:solidFill>
              </a:rPr>
              <a:t>are a lots of aspects of the biological organism to look at</a:t>
            </a:r>
          </a:p>
          <a:p>
            <a:pPr lvl="1"/>
            <a:r>
              <a:rPr lang="en-US" dirty="0">
                <a:solidFill>
                  <a:prstClr val="black"/>
                </a:solidFill>
              </a:rPr>
              <a:t>We will focus on the genome</a:t>
            </a:r>
          </a:p>
          <a:p>
            <a:pPr lvl="1"/>
            <a:endParaRPr lang="en-US" dirty="0">
              <a:solidFill>
                <a:prstClr val="black"/>
              </a:solidFill>
            </a:endParaRPr>
          </a:p>
          <a:p>
            <a:pPr lvl="0"/>
            <a:r>
              <a:rPr lang="en-US" dirty="0">
                <a:solidFill>
                  <a:prstClr val="black"/>
                </a:solidFill>
              </a:rPr>
              <a:t>If we can not look at everything at once, molecular markers are good surrogates</a:t>
            </a:r>
          </a:p>
          <a:p>
            <a:pPr lvl="1"/>
            <a:r>
              <a:rPr lang="en-US" dirty="0">
                <a:solidFill>
                  <a:prstClr val="black"/>
                </a:solidFill>
              </a:rPr>
              <a:t>We know their genotype and position</a:t>
            </a:r>
          </a:p>
          <a:p>
            <a:pPr lvl="1"/>
            <a:r>
              <a:rPr lang="en-US" dirty="0">
                <a:solidFill>
                  <a:prstClr val="black"/>
                </a:solidFill>
              </a:rPr>
              <a:t>They </a:t>
            </a:r>
            <a:r>
              <a:rPr lang="en-US" dirty="0" smtClean="0">
                <a:solidFill>
                  <a:prstClr val="black"/>
                </a:solidFill>
              </a:rPr>
              <a:t>highlight genomic </a:t>
            </a:r>
            <a:r>
              <a:rPr lang="en-US" dirty="0">
                <a:solidFill>
                  <a:prstClr val="black"/>
                </a:solidFill>
              </a:rPr>
              <a:t>regions of interest, e.g. genes</a:t>
            </a:r>
          </a:p>
          <a:p>
            <a:pPr lvl="1"/>
            <a:endParaRPr lang="en-US" dirty="0">
              <a:solidFill>
                <a:prstClr val="black"/>
              </a:solidFill>
            </a:endParaRPr>
          </a:p>
          <a:p>
            <a:pPr lvl="0"/>
            <a:r>
              <a:rPr lang="en-US" dirty="0">
                <a:solidFill>
                  <a:prstClr val="black"/>
                </a:solidFill>
              </a:rPr>
              <a:t>SNP markers are widely used (and currently the most important) marker types</a:t>
            </a:r>
          </a:p>
          <a:p>
            <a:endParaRPr lang="en-US" dirty="0"/>
          </a:p>
        </p:txBody>
      </p:sp>
      <p:sp>
        <p:nvSpPr>
          <p:cNvPr id="5" name="Slide Number Placeholder 4"/>
          <p:cNvSpPr>
            <a:spLocks noGrp="1"/>
          </p:cNvSpPr>
          <p:nvPr>
            <p:ph type="sldNum" sz="quarter" idx="12"/>
          </p:nvPr>
        </p:nvSpPr>
        <p:spPr/>
        <p:txBody>
          <a:bodyPr/>
          <a:lstStyle/>
          <a:p>
            <a:fld id="{6C6A6433-E183-4CEA-9077-9DD6B669D5DD}" type="slidenum">
              <a:rPr lang="en-US" smtClean="0"/>
              <a:t>51</a:t>
            </a:fld>
            <a:endParaRPr lang="en-US"/>
          </a:p>
        </p:txBody>
      </p:sp>
    </p:spTree>
    <p:extLst>
      <p:ext uri="{BB962C8B-B14F-4D97-AF65-F5344CB8AC3E}">
        <p14:creationId xmlns:p14="http://schemas.microsoft.com/office/powerpoint/2010/main" val="6711320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normAutofit/>
          </a:bodyPr>
          <a:lstStyle/>
          <a:p>
            <a:r>
              <a:rPr lang="en-US" altLang="de-DE" b="1" dirty="0">
                <a:latin typeface="+mn-lt"/>
              </a:rPr>
              <a:t>The DNA structure</a:t>
            </a:r>
            <a:endParaRPr lang="de-AT" altLang="de-DE" b="1" dirty="0">
              <a:latin typeface="+mn-lt"/>
            </a:endParaRPr>
          </a:p>
        </p:txBody>
      </p:sp>
      <p:sp>
        <p:nvSpPr>
          <p:cNvPr id="3" name="Content Placeholder 2"/>
          <p:cNvSpPr>
            <a:spLocks noGrp="1"/>
          </p:cNvSpPr>
          <p:nvPr>
            <p:ph idx="1"/>
          </p:nvPr>
        </p:nvSpPr>
        <p:spPr/>
        <p:txBody>
          <a:bodyPr/>
          <a:lstStyle/>
          <a:p>
            <a:pPr>
              <a:defRPr/>
            </a:pPr>
            <a:r>
              <a:rPr lang="en-US" sz="3208" dirty="0"/>
              <a:t>Some key properties of the DNA were known, even before uncovering the actual structure </a:t>
            </a:r>
          </a:p>
          <a:p>
            <a:pPr marL="515687" indent="-515687">
              <a:buFont typeface="+mj-lt"/>
              <a:buAutoNum type="arabicPeriod"/>
              <a:defRPr/>
            </a:pPr>
            <a:r>
              <a:rPr lang="en-US" sz="3208" dirty="0"/>
              <a:t>Structural features must allow faithful replication</a:t>
            </a:r>
          </a:p>
          <a:p>
            <a:pPr marL="515687" indent="-515687">
              <a:buFont typeface="+mj-lt"/>
              <a:buAutoNum type="arabicPeriod"/>
              <a:defRPr/>
            </a:pPr>
            <a:r>
              <a:rPr lang="en-US" sz="3208" dirty="0"/>
              <a:t>The DNA must have informational content </a:t>
            </a:r>
          </a:p>
          <a:p>
            <a:pPr marL="515687" indent="-515687">
              <a:buFont typeface="+mj-lt"/>
              <a:buAutoNum type="arabicPeriod"/>
              <a:defRPr/>
            </a:pPr>
            <a:r>
              <a:rPr lang="en-US" sz="3208" dirty="0"/>
              <a:t>The DNA must be able to change, but stable enough that organisms can rely on its encoded information</a:t>
            </a:r>
            <a:endParaRPr lang="de-AT" sz="3208" dirty="0"/>
          </a:p>
        </p:txBody>
      </p:sp>
      <p:sp>
        <p:nvSpPr>
          <p:cNvPr id="2" name="Slide Number Placeholder 1"/>
          <p:cNvSpPr>
            <a:spLocks noGrp="1"/>
          </p:cNvSpPr>
          <p:nvPr>
            <p:ph type="sldNum" sz="quarter" idx="12"/>
          </p:nvPr>
        </p:nvSpPr>
        <p:spPr/>
        <p:txBody>
          <a:bodyPr/>
          <a:lstStyle/>
          <a:p>
            <a:fld id="{6C6A6433-E183-4CEA-9077-9DD6B669D5DD}" type="slidenum">
              <a:rPr lang="en-US" smtClean="0"/>
              <a:t>6</a:t>
            </a:fld>
            <a:endParaRPr lang="en-US"/>
          </a:p>
        </p:txBody>
      </p:sp>
    </p:spTree>
    <p:extLst>
      <p:ext uri="{BB962C8B-B14F-4D97-AF65-F5344CB8AC3E}">
        <p14:creationId xmlns:p14="http://schemas.microsoft.com/office/powerpoint/2010/main" val="1955199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p:txBody>
          <a:bodyPr>
            <a:normAutofit/>
          </a:bodyPr>
          <a:lstStyle/>
          <a:p>
            <a:r>
              <a:rPr lang="en-US" altLang="de-DE" b="1" dirty="0">
                <a:latin typeface="+mn-lt"/>
              </a:rPr>
              <a:t>The DNA structure</a:t>
            </a:r>
            <a:endParaRPr lang="de-AT" altLang="de-DE" b="1" dirty="0">
              <a:latin typeface="+mn-lt"/>
            </a:endParaRPr>
          </a:p>
        </p:txBody>
      </p:sp>
      <p:sp>
        <p:nvSpPr>
          <p:cNvPr id="29699" name="Content Placeholder 2"/>
          <p:cNvSpPr>
            <a:spLocks noGrp="1"/>
          </p:cNvSpPr>
          <p:nvPr>
            <p:ph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673" tIns="45837" rIns="91673" bIns="45837" numCol="1" rtlCol="0" anchor="t" anchorCtr="0" compatLnSpc="1">
            <a:prstTxWarp prst="textNoShape">
              <a:avLst/>
            </a:prstTxWarp>
            <a:normAutofit/>
          </a:bodyPr>
          <a:lstStyle/>
          <a:p>
            <a:r>
              <a:rPr lang="en-US" altLang="de-DE" sz="3208"/>
              <a:t>Watson and Crick put together the puzzle pices with their “model building” approach</a:t>
            </a:r>
          </a:p>
          <a:p>
            <a:r>
              <a:rPr lang="en-US" altLang="de-DE" sz="3208"/>
              <a:t>Known puzzle pieces as of 1953</a:t>
            </a:r>
          </a:p>
          <a:p>
            <a:pPr lvl="1"/>
            <a:r>
              <a:rPr lang="en-US" altLang="de-DE" sz="3208"/>
              <a:t>The building blocks of DNA</a:t>
            </a:r>
          </a:p>
          <a:p>
            <a:pPr lvl="1"/>
            <a:r>
              <a:rPr lang="en-US" altLang="de-DE" sz="3208"/>
              <a:t>Chargaff’s rule of base composition</a:t>
            </a:r>
          </a:p>
          <a:p>
            <a:pPr lvl="1"/>
            <a:r>
              <a:rPr lang="en-US" altLang="de-DE" sz="3208"/>
              <a:t>X-ray diffraction analysis of DNA</a:t>
            </a:r>
            <a:endParaRPr lang="de-AT" altLang="de-DE" sz="3208"/>
          </a:p>
        </p:txBody>
      </p:sp>
      <p:sp>
        <p:nvSpPr>
          <p:cNvPr id="2" name="Slide Number Placeholder 1"/>
          <p:cNvSpPr>
            <a:spLocks noGrp="1"/>
          </p:cNvSpPr>
          <p:nvPr>
            <p:ph type="sldNum" sz="quarter" idx="12"/>
          </p:nvPr>
        </p:nvSpPr>
        <p:spPr/>
        <p:txBody>
          <a:bodyPr/>
          <a:lstStyle/>
          <a:p>
            <a:fld id="{6C6A6433-E183-4CEA-9077-9DD6B669D5DD}" type="slidenum">
              <a:rPr lang="en-US" smtClean="0"/>
              <a:t>7</a:t>
            </a:fld>
            <a:endParaRPr lang="en-US"/>
          </a:p>
        </p:txBody>
      </p:sp>
    </p:spTree>
    <p:extLst>
      <p:ext uri="{BB962C8B-B14F-4D97-AF65-F5344CB8AC3E}">
        <p14:creationId xmlns:p14="http://schemas.microsoft.com/office/powerpoint/2010/main" val="36168932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9699">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9699">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9699">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969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1506" name="Title 1"/>
          <p:cNvSpPr>
            <a:spLocks noGrp="1"/>
          </p:cNvSpPr>
          <p:nvPr>
            <p:ph type="title"/>
          </p:nvPr>
        </p:nvSpPr>
        <p:spPr/>
        <p:txBody>
          <a:bodyPr>
            <a:normAutofit/>
          </a:bodyPr>
          <a:lstStyle/>
          <a:p>
            <a:r>
              <a:rPr lang="en-US" altLang="de-DE" b="1" dirty="0">
                <a:latin typeface="+mn-lt"/>
              </a:rPr>
              <a:t>The building blocks of DNA</a:t>
            </a:r>
            <a:endParaRPr lang="de-AT" altLang="de-DE" b="1" dirty="0">
              <a:latin typeface="+mn-lt"/>
            </a:endParaRPr>
          </a:p>
        </p:txBody>
      </p:sp>
      <p:sp>
        <p:nvSpPr>
          <p:cNvPr id="21507" name="Content Placeholder 2"/>
          <p:cNvSpPr>
            <a:spLocks noGrp="1"/>
          </p:cNvSpPr>
          <p:nvPr>
            <p:ph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673" tIns="45837" rIns="91673" bIns="45837" numCol="1" rtlCol="0" anchor="t" anchorCtr="0" compatLnSpc="1">
            <a:prstTxWarp prst="textNoShape">
              <a:avLst/>
            </a:prstTxWarp>
            <a:normAutofit/>
          </a:bodyPr>
          <a:lstStyle/>
          <a:p>
            <a:r>
              <a:rPr lang="en-US" altLang="de-DE" sz="3208"/>
              <a:t>Phosphate</a:t>
            </a:r>
          </a:p>
          <a:p>
            <a:r>
              <a:rPr lang="en-US" altLang="de-DE" sz="3208"/>
              <a:t>Deoxyrybose (type of sugar)</a:t>
            </a:r>
          </a:p>
          <a:p>
            <a:r>
              <a:rPr lang="en-US" altLang="de-DE" sz="3208"/>
              <a:t>Nitrogenous bases</a:t>
            </a:r>
          </a:p>
          <a:p>
            <a:pPr lvl="1"/>
            <a:r>
              <a:rPr lang="en-US" altLang="de-DE" sz="3208"/>
              <a:t>Adenine, guanine – purine bases</a:t>
            </a:r>
          </a:p>
          <a:p>
            <a:pPr lvl="1"/>
            <a:r>
              <a:rPr lang="en-US" altLang="de-DE" sz="3208"/>
              <a:t>Cythozine and thymine – pyrimidine bases</a:t>
            </a:r>
          </a:p>
          <a:p>
            <a:r>
              <a:rPr lang="en-US" altLang="de-DE" sz="3208"/>
              <a:t>Phosphate + deoxyribose + a base= nucleotide</a:t>
            </a:r>
            <a:endParaRPr lang="de-AT" altLang="de-DE" sz="3208"/>
          </a:p>
        </p:txBody>
      </p:sp>
      <p:sp>
        <p:nvSpPr>
          <p:cNvPr id="2" name="Slide Number Placeholder 1"/>
          <p:cNvSpPr>
            <a:spLocks noGrp="1"/>
          </p:cNvSpPr>
          <p:nvPr>
            <p:ph type="sldNum" sz="quarter" idx="12"/>
          </p:nvPr>
        </p:nvSpPr>
        <p:spPr/>
        <p:txBody>
          <a:bodyPr/>
          <a:lstStyle/>
          <a:p>
            <a:fld id="{6C6A6433-E183-4CEA-9077-9DD6B669D5DD}" type="slidenum">
              <a:rPr lang="en-US" smtClean="0"/>
              <a:t>8</a:t>
            </a:fld>
            <a:endParaRPr lang="en-US"/>
          </a:p>
        </p:txBody>
      </p:sp>
    </p:spTree>
    <p:extLst>
      <p:ext uri="{BB962C8B-B14F-4D97-AF65-F5344CB8AC3E}">
        <p14:creationId xmlns:p14="http://schemas.microsoft.com/office/powerpoint/2010/main" val="6944588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p:txBody>
          <a:bodyPr/>
          <a:lstStyle/>
          <a:p>
            <a:endParaRPr lang="de-DE" altLang="de-DE" smtClean="0"/>
          </a:p>
        </p:txBody>
      </p:sp>
      <p:pic>
        <p:nvPicPr>
          <p:cNvPr id="2253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38200" y="117320"/>
            <a:ext cx="9968952" cy="6047874"/>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Slide Number Placeholder 1"/>
          <p:cNvSpPr>
            <a:spLocks noGrp="1"/>
          </p:cNvSpPr>
          <p:nvPr>
            <p:ph type="sldNum" sz="quarter" idx="12"/>
          </p:nvPr>
        </p:nvSpPr>
        <p:spPr/>
        <p:txBody>
          <a:bodyPr/>
          <a:lstStyle/>
          <a:p>
            <a:fld id="{6C6A6433-E183-4CEA-9077-9DD6B669D5DD}" type="slidenum">
              <a:rPr lang="en-US" smtClean="0"/>
              <a:t>9</a:t>
            </a:fld>
            <a:endParaRPr lang="en-US"/>
          </a:p>
        </p:txBody>
      </p:sp>
      <p:sp>
        <p:nvSpPr>
          <p:cNvPr id="5" name="Content Placeholder 2"/>
          <p:cNvSpPr txBox="1">
            <a:spLocks/>
          </p:cNvSpPr>
          <p:nvPr/>
        </p:nvSpPr>
        <p:spPr>
          <a:xfrm>
            <a:off x="1106661" y="6412999"/>
            <a:ext cx="9700491" cy="56659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dirty="0" smtClean="0"/>
              <a:t>Griffiths et al. (2008) Introduction to Genetic Analysis</a:t>
            </a:r>
            <a:endParaRPr lang="en-US" sz="1800" dirty="0"/>
          </a:p>
        </p:txBody>
      </p:sp>
    </p:spTree>
    <p:extLst>
      <p:ext uri="{BB962C8B-B14F-4D97-AF65-F5344CB8AC3E}">
        <p14:creationId xmlns:p14="http://schemas.microsoft.com/office/powerpoint/2010/main" val="10353071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561</TotalTime>
  <Words>1275</Words>
  <Application>Microsoft Office PowerPoint</Application>
  <PresentationFormat>Widescreen</PresentationFormat>
  <Paragraphs>214</Paragraphs>
  <Slides>51</Slides>
  <Notes>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51</vt:i4>
      </vt:variant>
    </vt:vector>
  </HeadingPairs>
  <TitlesOfParts>
    <vt:vector size="58" baseType="lpstr">
      <vt:lpstr>Arial</vt:lpstr>
      <vt:lpstr>Arial Narrow</vt:lpstr>
      <vt:lpstr>Calibri</vt:lpstr>
      <vt:lpstr>Calibri Light</vt:lpstr>
      <vt:lpstr>Times</vt:lpstr>
      <vt:lpstr>Wingdings</vt:lpstr>
      <vt:lpstr>Office Theme</vt:lpstr>
      <vt:lpstr>PowerPoint Presentation</vt:lpstr>
      <vt:lpstr>PowerPoint Presentation</vt:lpstr>
      <vt:lpstr>Watch on YouTube (Genomics Boot Camp)</vt:lpstr>
      <vt:lpstr>Preliminary knowledge needed</vt:lpstr>
      <vt:lpstr>The discovery of the DNA</vt:lpstr>
      <vt:lpstr>The DNA structure</vt:lpstr>
      <vt:lpstr>The DNA structure</vt:lpstr>
      <vt:lpstr>The building blocks of DNA</vt:lpstr>
      <vt:lpstr>PowerPoint Presentation</vt:lpstr>
      <vt:lpstr>Base pairs</vt:lpstr>
      <vt:lpstr>Chargaff’s rule of base composition</vt:lpstr>
      <vt:lpstr>X-ray diffraction of DNA</vt:lpstr>
      <vt:lpstr>PowerPoint Presentation</vt:lpstr>
      <vt:lpstr>Watson and Crick </vt:lpstr>
      <vt:lpstr>The double helix</vt:lpstr>
      <vt:lpstr>The double helix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gene</vt:lpstr>
      <vt:lpstr>The gene</vt:lpstr>
      <vt:lpstr>The genome</vt:lpstr>
      <vt:lpstr>The genome</vt:lpstr>
      <vt:lpstr>But wait! There is more…</vt:lpstr>
      <vt:lpstr>But wait! There is even more…</vt:lpstr>
      <vt:lpstr>Genomics</vt:lpstr>
      <vt:lpstr>Genomics vs. Genetics</vt:lpstr>
      <vt:lpstr>The genomic revolution</vt:lpstr>
      <vt:lpstr>The genomic revolution</vt:lpstr>
      <vt:lpstr>The genomic revolution</vt:lpstr>
      <vt:lpstr>The genomic revolution</vt:lpstr>
      <vt:lpstr>The genomic revolution</vt:lpstr>
      <vt:lpstr>PowerPoint Presentation</vt:lpstr>
      <vt:lpstr>PowerPoint Presentation</vt:lpstr>
      <vt:lpstr>Where is the party at?</vt:lpstr>
      <vt:lpstr>Where is the party at?</vt:lpstr>
      <vt:lpstr>Where is the party at?</vt:lpstr>
      <vt:lpstr>Where is the party at?</vt:lpstr>
      <vt:lpstr>PowerPoint Presentation</vt:lpstr>
      <vt:lpstr>Genomic data – SNP chip</vt:lpstr>
      <vt:lpstr>Genomic data – SNP chip</vt:lpstr>
      <vt:lpstr>The BeadChip / BeadArray </vt:lpstr>
      <vt:lpstr>The genotyping machine (example)</vt:lpstr>
      <vt:lpstr>Genomic data – in silico</vt:lpstr>
      <vt:lpstr>PowerPoint Presentation</vt:lpstr>
      <vt:lpstr>PowerPoint Presentation</vt:lpstr>
      <vt:lpstr>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What is                           linkage disequilibrium?</dc:title>
  <dc:creator>NUWI_292019</dc:creator>
  <cp:lastModifiedBy>NUWI_292019</cp:lastModifiedBy>
  <cp:revision>28</cp:revision>
  <dcterms:created xsi:type="dcterms:W3CDTF">2021-04-26T08:15:07Z</dcterms:created>
  <dcterms:modified xsi:type="dcterms:W3CDTF">2022-04-14T17:30:02Z</dcterms:modified>
</cp:coreProperties>
</file>